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4" r:id="rId10"/>
    <p:sldId id="265" r:id="rId11"/>
  </p:sldIdLst>
  <p:sldSz cx="18288000" cy="10287000"/>
  <p:notesSz cx="6858000" cy="9144000"/>
  <p:embeddedFontLst>
    <p:embeddedFont>
      <p:font typeface="Times New Roman Bold" panose="020B0604020202020204" charset="-94"/>
      <p:regular r:id="rId13"/>
    </p:embeddedFont>
    <p:embeddedFont>
      <p:font typeface="Calibri" panose="020F0502020204030204" pitchFamily="34" charset="0"/>
      <p:regular r:id="rId14"/>
      <p:bold r:id="rId15"/>
      <p:italic r:id="rId16"/>
      <p:boldItalic r:id="rId17"/>
    </p:embeddedFont>
    <p:embeddedFont>
      <p:font typeface="Archivo Black" panose="020B0604020202020204" charset="-9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4CFF8-DA2C-4807-83F4-A2ED7E4E22DB}" type="datetimeFigureOut">
              <a:rPr lang="tr-TR" smtClean="0"/>
              <a:t>30.11.2023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5426B-703F-4D90-A6EC-F99501EB4553}" type="slidenum">
              <a:rPr lang="tr-TR" smtClean="0"/>
              <a:t>‹#›</a:t>
            </a:fld>
            <a:endParaRPr lang="tr-TR"/>
          </a:p>
        </p:txBody>
      </p:sp>
    </p:spTree>
    <p:extLst>
      <p:ext uri="{BB962C8B-B14F-4D97-AF65-F5344CB8AC3E}">
        <p14:creationId xmlns:p14="http://schemas.microsoft.com/office/powerpoint/2010/main" val="231106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B85426B-703F-4D90-A6EC-F99501EB4553}" type="slidenum">
              <a:rPr lang="tr-TR" smtClean="0"/>
              <a:t>7</a:t>
            </a:fld>
            <a:endParaRPr lang="tr-TR"/>
          </a:p>
        </p:txBody>
      </p:sp>
    </p:spTree>
    <p:extLst>
      <p:ext uri="{BB962C8B-B14F-4D97-AF65-F5344CB8AC3E}">
        <p14:creationId xmlns:p14="http://schemas.microsoft.com/office/powerpoint/2010/main" val="255831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meb.ai/6KWqK5" TargetMode="External"/><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meb.ai/U8FHQkN"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meb.ai/UntFdXd"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meb.ai/UWJzFT5" TargetMode="External"/><Relationship Id="rId5" Type="http://schemas.openxmlformats.org/officeDocument/2006/relationships/hyperlink" Target="http://meb.ai/Ue7LB3H" TargetMode="Externa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meb.ai/P6i42J"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meb.ai/URbGplX" TargetMode="External"/><Relationship Id="rId5" Type="http://schemas.openxmlformats.org/officeDocument/2006/relationships/hyperlink" Target="http://meb.ai/W3DC6E"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609037"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73010"/>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DİLİMİZİN ZENGİNLİKLERİ PROJESİ</a:t>
              </a:r>
            </a:p>
          </p:txBody>
        </p:sp>
      </p:grpSp>
      <p:sp>
        <p:nvSpPr>
          <p:cNvPr id="17" name="Freeform 17"/>
          <p:cNvSpPr/>
          <p:nvPr/>
        </p:nvSpPr>
        <p:spPr>
          <a:xfrm>
            <a:off x="8450727" y="4086181"/>
            <a:ext cx="1197617" cy="1014980"/>
          </a:xfrm>
          <a:custGeom>
            <a:avLst/>
            <a:gdLst/>
            <a:ahLst/>
            <a:cxnLst/>
            <a:rect l="l" t="t" r="r" b="b"/>
            <a:pathLst>
              <a:path w="1197617" h="1014980">
                <a:moveTo>
                  <a:pt x="0" y="0"/>
                </a:moveTo>
                <a:lnTo>
                  <a:pt x="1197616" y="0"/>
                </a:lnTo>
                <a:lnTo>
                  <a:pt x="1197616" y="1014980"/>
                </a:lnTo>
                <a:lnTo>
                  <a:pt x="0" y="10149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8" name="Freeform 18"/>
          <p:cNvSpPr/>
          <p:nvPr/>
        </p:nvSpPr>
        <p:spPr>
          <a:xfrm rot="-1046901">
            <a:off x="5382092" y="4354899"/>
            <a:ext cx="3327130" cy="4508306"/>
          </a:xfrm>
          <a:custGeom>
            <a:avLst/>
            <a:gdLst/>
            <a:ahLst/>
            <a:cxnLst/>
            <a:rect l="l" t="t" r="r" b="b"/>
            <a:pathLst>
              <a:path w="3327130" h="4508306">
                <a:moveTo>
                  <a:pt x="0" y="0"/>
                </a:moveTo>
                <a:lnTo>
                  <a:pt x="3327130" y="0"/>
                </a:lnTo>
                <a:lnTo>
                  <a:pt x="3327130" y="4508307"/>
                </a:lnTo>
                <a:lnTo>
                  <a:pt x="0" y="4508307"/>
                </a:lnTo>
                <a:lnTo>
                  <a:pt x="0" y="0"/>
                </a:lnTo>
                <a:close/>
              </a:path>
            </a:pathLst>
          </a:custGeom>
          <a:blipFill>
            <a:blip r:embed="rId5"/>
            <a:stretch>
              <a:fillRect/>
            </a:stretch>
          </a:blipFill>
        </p:spPr>
      </p:sp>
      <p:sp>
        <p:nvSpPr>
          <p:cNvPr id="19" name="Freeform 19"/>
          <p:cNvSpPr/>
          <p:nvPr/>
        </p:nvSpPr>
        <p:spPr>
          <a:xfrm rot="1336238">
            <a:off x="9222713" y="4351389"/>
            <a:ext cx="3171434" cy="4653023"/>
          </a:xfrm>
          <a:custGeom>
            <a:avLst/>
            <a:gdLst/>
            <a:ahLst/>
            <a:cxnLst/>
            <a:rect l="l" t="t" r="r" b="b"/>
            <a:pathLst>
              <a:path w="3171434" h="4653023">
                <a:moveTo>
                  <a:pt x="0" y="0"/>
                </a:moveTo>
                <a:lnTo>
                  <a:pt x="3171435" y="0"/>
                </a:lnTo>
                <a:lnTo>
                  <a:pt x="3171435" y="4653023"/>
                </a:lnTo>
                <a:lnTo>
                  <a:pt x="0" y="4653023"/>
                </a:lnTo>
                <a:lnTo>
                  <a:pt x="0" y="0"/>
                </a:lnTo>
                <a:close/>
              </a:path>
            </a:pathLst>
          </a:custGeom>
          <a:blipFill>
            <a:blip r:embed="rId6"/>
            <a:stretch>
              <a:fillRect/>
            </a:stretch>
          </a:blipFill>
        </p:spPr>
      </p:sp>
      <p:sp>
        <p:nvSpPr>
          <p:cNvPr id="20" name="TextBox 20"/>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21" name="Freeform 21"/>
          <p:cNvSpPr/>
          <p:nvPr/>
        </p:nvSpPr>
        <p:spPr>
          <a:xfrm>
            <a:off x="469803" y="1485449"/>
            <a:ext cx="17487629" cy="8515054"/>
          </a:xfrm>
          <a:custGeom>
            <a:avLst/>
            <a:gdLst/>
            <a:ahLst/>
            <a:cxnLst/>
            <a:rect l="l" t="t" r="r" b="b"/>
            <a:pathLst>
              <a:path w="17487629" h="8515054">
                <a:moveTo>
                  <a:pt x="0" y="0"/>
                </a:moveTo>
                <a:lnTo>
                  <a:pt x="17487629" y="0"/>
                </a:lnTo>
                <a:lnTo>
                  <a:pt x="17487629" y="8515054"/>
                </a:lnTo>
                <a:lnTo>
                  <a:pt x="0" y="8515054"/>
                </a:lnTo>
                <a:lnTo>
                  <a:pt x="0" y="0"/>
                </a:lnTo>
                <a:close/>
              </a:path>
            </a:pathLst>
          </a:custGeom>
          <a:blipFill>
            <a:blip r:embed="rId7"/>
            <a:stretch>
              <a:fillRect t="-4614" b="-11392"/>
            </a:stretch>
          </a:blip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a:hlinkClick r:id="rId3" tooltip="http://meb.ai/6KWqK5"/>
            </p:cNvPr>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a:hlinkClick r:id="rId3" tooltip="http://meb.ai/6KWqK5"/>
            </p:cNvPr>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sp>
        <p:nvSpPr>
          <p:cNvPr id="15" name="Freeform 15"/>
          <p:cNvSpPr/>
          <p:nvPr/>
        </p:nvSpPr>
        <p:spPr>
          <a:xfrm>
            <a:off x="478688" y="8758339"/>
            <a:ext cx="834806" cy="775326"/>
          </a:xfrm>
          <a:custGeom>
            <a:avLst/>
            <a:gdLst/>
            <a:ahLst/>
            <a:cxnLst/>
            <a:rect l="l" t="t" r="r" b="b"/>
            <a:pathLst>
              <a:path w="1903908" h="1768255">
                <a:moveTo>
                  <a:pt x="0" y="0"/>
                </a:moveTo>
                <a:lnTo>
                  <a:pt x="1903908" y="0"/>
                </a:lnTo>
                <a:lnTo>
                  <a:pt x="1903908" y="1768255"/>
                </a:lnTo>
                <a:lnTo>
                  <a:pt x="0" y="1768255"/>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6" name="Freeform 16"/>
          <p:cNvSpPr/>
          <p:nvPr/>
        </p:nvSpPr>
        <p:spPr>
          <a:xfrm>
            <a:off x="11184912" y="-57501"/>
            <a:ext cx="1382349" cy="1349519"/>
          </a:xfrm>
          <a:custGeom>
            <a:avLst/>
            <a:gdLst/>
            <a:ahLst/>
            <a:cxnLst/>
            <a:rect l="l" t="t" r="r" b="b"/>
            <a:pathLst>
              <a:path w="1782476" h="1740143">
                <a:moveTo>
                  <a:pt x="0" y="0"/>
                </a:moveTo>
                <a:lnTo>
                  <a:pt x="1782477" y="0"/>
                </a:lnTo>
                <a:lnTo>
                  <a:pt x="1782477" y="1740142"/>
                </a:lnTo>
                <a:lnTo>
                  <a:pt x="0" y="17401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TextBox 17"/>
          <p:cNvSpPr txBox="1"/>
          <p:nvPr/>
        </p:nvSpPr>
        <p:spPr>
          <a:xfrm>
            <a:off x="7669449" y="666750"/>
            <a:ext cx="6506269" cy="361950"/>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YARIŞMA TAKVİMİ</a:t>
            </a:r>
          </a:p>
        </p:txBody>
      </p:sp>
      <p:sp>
        <p:nvSpPr>
          <p:cNvPr id="18" name="Dikdörtgen 17"/>
          <p:cNvSpPr/>
          <p:nvPr/>
        </p:nvSpPr>
        <p:spPr>
          <a:xfrm>
            <a:off x="15750627" y="695230"/>
            <a:ext cx="1666354" cy="646331"/>
          </a:xfrm>
          <a:prstGeom prst="rect">
            <a:avLst/>
          </a:prstGeom>
        </p:spPr>
        <p:txBody>
          <a:bodyPr wrap="none">
            <a:spAutoFit/>
          </a:bodyPr>
          <a:lstStyle/>
          <a:p>
            <a:r>
              <a:rPr lang="tr-TR" dirty="0" smtClean="0">
                <a:hlinkClick r:id="rId3"/>
              </a:rPr>
              <a:t>Yarışma Takvimi</a:t>
            </a:r>
            <a:endParaRPr lang="tr-TR" dirty="0" smtClean="0"/>
          </a:p>
          <a:p>
            <a:endParaRPr lang="tr-TR" dirty="0"/>
          </a:p>
        </p:txBody>
      </p:sp>
      <p:graphicFrame>
        <p:nvGraphicFramePr>
          <p:cNvPr id="19" name="Tablo 18"/>
          <p:cNvGraphicFramePr>
            <a:graphicFrameLocks noGrp="1"/>
          </p:cNvGraphicFramePr>
          <p:nvPr>
            <p:extLst>
              <p:ext uri="{D42A27DB-BD31-4B8C-83A1-F6EECF244321}">
                <p14:modId xmlns:p14="http://schemas.microsoft.com/office/powerpoint/2010/main" val="1352533353"/>
              </p:ext>
            </p:extLst>
          </p:nvPr>
        </p:nvGraphicFramePr>
        <p:xfrm>
          <a:off x="1339254" y="1729336"/>
          <a:ext cx="15773398" cy="7832240"/>
        </p:xfrm>
        <a:graphic>
          <a:graphicData uri="http://schemas.openxmlformats.org/drawingml/2006/table">
            <a:tbl>
              <a:tblPr/>
              <a:tblGrid>
                <a:gridCol w="2687791"/>
                <a:gridCol w="964478"/>
                <a:gridCol w="2291331"/>
                <a:gridCol w="2438400"/>
                <a:gridCol w="2971800"/>
                <a:gridCol w="4419598"/>
              </a:tblGrid>
              <a:tr h="604529">
                <a:tc>
                  <a:txBody>
                    <a:bodyPr/>
                    <a:lstStyle/>
                    <a:p>
                      <a:pPr algn="ctr" fontAlgn="ctr"/>
                      <a:r>
                        <a:rPr lang="tr-TR" sz="1600" b="1" i="0" u="none" strike="noStrike" dirty="0">
                          <a:solidFill>
                            <a:schemeClr val="bg1"/>
                          </a:solidFill>
                          <a:effectLst/>
                          <a:latin typeface="Calibri" panose="020F0502020204030204" pitchFamily="34" charset="0"/>
                        </a:rPr>
                        <a:t>YARIŞMA ADI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fontAlgn="ctr"/>
                      <a:r>
                        <a:rPr lang="tr-TR" sz="1600" b="1" i="0" u="none" strike="noStrike" dirty="0">
                          <a:solidFill>
                            <a:schemeClr val="bg1"/>
                          </a:solidFill>
                          <a:effectLst/>
                          <a:latin typeface="Calibri" panose="020F0502020204030204" pitchFamily="34" charset="0"/>
                        </a:rPr>
                        <a:t>KADEMESİ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fontAlgn="ctr"/>
                      <a:r>
                        <a:rPr lang="tr-TR" sz="1600" b="1" i="0" u="none" strike="noStrike" dirty="0">
                          <a:solidFill>
                            <a:schemeClr val="bg1"/>
                          </a:solidFill>
                          <a:effectLst/>
                          <a:latin typeface="Calibri" panose="020F0502020204030204" pitchFamily="34" charset="0"/>
                        </a:rPr>
                        <a:t>ÖDÜL TARİHİ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fontAlgn="ctr"/>
                      <a:r>
                        <a:rPr lang="tr-TR" sz="1600" b="1" i="0" u="none" strike="noStrike" dirty="0">
                          <a:solidFill>
                            <a:schemeClr val="bg1"/>
                          </a:solidFill>
                          <a:effectLst/>
                          <a:latin typeface="Calibri" panose="020F0502020204030204" pitchFamily="34" charset="0"/>
                        </a:rPr>
                        <a:t>PROGRAM ALANI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fontAlgn="ctr"/>
                      <a:r>
                        <a:rPr lang="tr-TR" sz="1600" b="1" i="0" u="none" strike="noStrike" dirty="0">
                          <a:solidFill>
                            <a:schemeClr val="bg1"/>
                          </a:solidFill>
                          <a:effectLst/>
                          <a:latin typeface="Calibri" panose="020F0502020204030204" pitchFamily="34" charset="0"/>
                        </a:rPr>
                        <a:t>ÖDÜLLER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c>
                  <a:txBody>
                    <a:bodyPr/>
                    <a:lstStyle/>
                    <a:p>
                      <a:pPr algn="ctr" fontAlgn="ctr"/>
                      <a:r>
                        <a:rPr lang="tr-TR" sz="1600" b="1" i="0" u="none" strike="noStrike" dirty="0">
                          <a:solidFill>
                            <a:schemeClr val="bg1"/>
                          </a:solidFill>
                          <a:effectLst/>
                          <a:latin typeface="Calibri" panose="020F0502020204030204" pitchFamily="34" charset="0"/>
                        </a:rPr>
                        <a:t>AÇIKLAMA</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tr>
              <a:tr h="407165">
                <a:tc rowSpan="3">
                  <a:txBody>
                    <a:bodyPr/>
                    <a:lstStyle/>
                    <a:p>
                      <a:pPr algn="l" fontAlgn="ctr"/>
                      <a:r>
                        <a:rPr lang="tr-TR" sz="1600" b="1" i="0" u="none" strike="noStrike" dirty="0">
                          <a:solidFill>
                            <a:srgbClr val="000000"/>
                          </a:solidFill>
                          <a:effectLst/>
                          <a:latin typeface="Calibri" panose="020F0502020204030204" pitchFamily="34" charset="0"/>
                        </a:rPr>
                        <a:t>Sözlük Tasarım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İlkokul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27 Aralık 2023 Çarşamba</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Birincilere Dizüstü Bilgisayar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İkincilere Tablet</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Üçüncülere Akıllı Saat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Dereceye giren her öğrenciye Bisiklet ve Kitap Seti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Ortaokul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rowSpan="3">
                  <a:txBody>
                    <a:bodyPr/>
                    <a:lstStyle/>
                    <a:p>
                      <a:pPr algn="l" fontAlgn="ctr"/>
                      <a:r>
                        <a:rPr lang="tr-TR" sz="1600" b="1" i="0" u="none" strike="noStrike" dirty="0">
                          <a:solidFill>
                            <a:srgbClr val="000000"/>
                          </a:solidFill>
                          <a:effectLst/>
                          <a:latin typeface="Calibri" panose="020F0502020204030204" pitchFamily="34" charset="0"/>
                        </a:rPr>
                        <a:t>En İyi Cümle / Afiş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İlkokul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dirty="0">
                          <a:solidFill>
                            <a:srgbClr val="000000"/>
                          </a:solidFill>
                          <a:effectLst/>
                          <a:latin typeface="Calibri" panose="020F0502020204030204" pitchFamily="34" charset="0"/>
                        </a:rPr>
                        <a:t>27 Aralık 2023 Çarşamba</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Birincilere Bisiklet ve Kitap Seti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 </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Ortaokul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rowSpan="2">
                  <a:txBody>
                    <a:bodyPr/>
                    <a:lstStyle/>
                    <a:p>
                      <a:pPr algn="l" fontAlgn="ctr"/>
                      <a:r>
                        <a:rPr lang="tr-TR" sz="1600" b="1" i="0" u="none" strike="noStrike" dirty="0">
                          <a:solidFill>
                            <a:srgbClr val="000000"/>
                          </a:solidFill>
                          <a:effectLst/>
                          <a:latin typeface="Calibri" panose="020F0502020204030204" pitchFamily="34" charset="0"/>
                        </a:rPr>
                        <a:t>"Dede Korkut Hikayeleri" konulu Hikaye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İlkokul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11 Ocak 2024 Perşembe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Birincilere Dizüstü Bilgisayar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İkincilere Tablet</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Üçüncülere Akıllı Saat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Dereceye giren her öğrenciye Bisiklet ve Kitap Seti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65">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Ortaokul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a:txBody>
                    <a:bodyPr/>
                    <a:lstStyle/>
                    <a:p>
                      <a:pPr algn="l" fontAlgn="ctr"/>
                      <a:r>
                        <a:rPr lang="tr-TR" sz="1600" b="1" i="0" u="none" strike="noStrike" dirty="0">
                          <a:solidFill>
                            <a:srgbClr val="000000"/>
                          </a:solidFill>
                          <a:effectLst/>
                          <a:latin typeface="Calibri" panose="020F0502020204030204" pitchFamily="34" charset="0"/>
                        </a:rPr>
                        <a:t>Deneme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a:txBody>
                    <a:bodyPr/>
                    <a:lstStyle/>
                    <a:p>
                      <a:pPr algn="l" fontAlgn="ctr"/>
                      <a:r>
                        <a:rPr lang="tr-TR" sz="1600" b="1" i="0" u="none" strike="noStrike" dirty="0">
                          <a:solidFill>
                            <a:srgbClr val="000000"/>
                          </a:solidFill>
                          <a:effectLst/>
                          <a:latin typeface="Calibri" panose="020F0502020204030204" pitchFamily="34" charset="0"/>
                        </a:rPr>
                        <a:t>En İyi Cümle / Afiş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12 Mart 2024 Salı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Birincilere Bisiklet ve Kitap Seti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Ödüller 12 Mart İstiklal Marşı'nın Kabulü ve Mehmet Akif Ersoy'u Anma Programında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689553">
                <a:tc>
                  <a:txBody>
                    <a:bodyPr/>
                    <a:lstStyle/>
                    <a:p>
                      <a:pPr algn="l" fontAlgn="ctr"/>
                      <a:r>
                        <a:rPr lang="tr-TR" sz="1600" b="1" i="0" u="none" strike="noStrike" dirty="0">
                          <a:solidFill>
                            <a:srgbClr val="000000"/>
                          </a:solidFill>
                          <a:effectLst/>
                          <a:latin typeface="Calibri" panose="020F0502020204030204" pitchFamily="34" charset="0"/>
                        </a:rPr>
                        <a:t>Nesne Tasarımı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18 Mart 2024 Pazartesi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Birincilere Dizüstü Bilgisayar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İkincilere Tablet</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Üçüncülere Akıllı Saat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Ödüller 18 Mart Şehitleri Anma Günü ve Çanakkale Zaferi Kutlama Programında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65">
                <a:tc rowSpan="3">
                  <a:txBody>
                    <a:bodyPr/>
                    <a:lstStyle/>
                    <a:p>
                      <a:pPr algn="l" fontAlgn="ctr"/>
                      <a:r>
                        <a:rPr lang="tr-TR" sz="1600" b="1" i="0" u="none" strike="noStrike" dirty="0">
                          <a:solidFill>
                            <a:srgbClr val="000000"/>
                          </a:solidFill>
                          <a:effectLst/>
                          <a:latin typeface="Calibri" panose="020F0502020204030204" pitchFamily="34" charset="0"/>
                        </a:rPr>
                        <a:t>Şiir Okuma Video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tr-TR" sz="1400" b="0" i="0" u="none" strike="noStrike" dirty="0">
                          <a:solidFill>
                            <a:srgbClr val="000000"/>
                          </a:solidFill>
                          <a:effectLst/>
                          <a:latin typeface="Calibri" panose="020F0502020204030204" pitchFamily="34" charset="0"/>
                        </a:rPr>
                        <a:t>İlkokul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30 Nisan 2024 Salı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Birincilere Dizüstü Bilgisayar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İkincilere Tablet</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Üçüncülere Akıllı Saat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rowSpan="3">
                  <a:txBody>
                    <a:bodyPr/>
                    <a:lstStyle/>
                    <a:p>
                      <a:pPr algn="ctr" fontAlgn="ctr"/>
                      <a:r>
                        <a:rPr lang="tr-TR" sz="1400" b="0" i="0" u="none" strike="noStrike">
                          <a:solidFill>
                            <a:srgbClr val="000000"/>
                          </a:solidFill>
                          <a:effectLst/>
                          <a:latin typeface="Calibri" panose="020F0502020204030204" pitchFamily="34" charset="0"/>
                        </a:rPr>
                        <a:t>Dereceye giren her öğrenciye Bisiklet ve Kitap Seti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Ortaokul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rowSpan="3">
                  <a:txBody>
                    <a:bodyPr/>
                    <a:lstStyle/>
                    <a:p>
                      <a:pPr algn="l" fontAlgn="ctr"/>
                      <a:r>
                        <a:rPr lang="tr-TR" sz="1600" b="1" i="0" u="none" strike="noStrike" dirty="0">
                          <a:solidFill>
                            <a:srgbClr val="000000"/>
                          </a:solidFill>
                          <a:effectLst/>
                          <a:latin typeface="Calibri" panose="020F0502020204030204" pitchFamily="34" charset="0"/>
                        </a:rPr>
                        <a:t>Tişört Tasarımı Yarışması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İlkokul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21 Mayıs 2024 Salı</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Şehit Erol Olçok Anadolu Lisesi</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a:solidFill>
                            <a:srgbClr val="000000"/>
                          </a:solidFill>
                          <a:effectLst/>
                          <a:latin typeface="Calibri" panose="020F0502020204030204" pitchFamily="34" charset="0"/>
                        </a:rPr>
                        <a:t>Birincilere Dizüstü Bilgisayar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İkincilere Tablet</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Üçüncülere Akıllı Saat</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400" b="0" i="0" u="none" strike="noStrike" dirty="0">
                          <a:solidFill>
                            <a:srgbClr val="000000"/>
                          </a:solidFill>
                          <a:effectLst/>
                          <a:latin typeface="Calibri" panose="020F0502020204030204" pitchFamily="34" charset="0"/>
                        </a:rPr>
                        <a:t>Dereceye giren her öğrenciye Bisiklet ve Kitap Seti verilecektir.</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
                      </a:r>
                      <a:br>
                        <a:rPr lang="tr-TR" sz="1400" b="0" i="0" u="none" strike="noStrike" dirty="0">
                          <a:solidFill>
                            <a:srgbClr val="000000"/>
                          </a:solidFill>
                          <a:effectLst/>
                          <a:latin typeface="Calibri" panose="020F0502020204030204" pitchFamily="34" charset="0"/>
                        </a:rPr>
                      </a:br>
                      <a:r>
                        <a:rPr lang="tr-TR" sz="1400" b="0" i="0" u="none" strike="noStrike" dirty="0">
                          <a:solidFill>
                            <a:srgbClr val="000000"/>
                          </a:solidFill>
                          <a:effectLst/>
                          <a:latin typeface="Calibri" panose="020F0502020204030204" pitchFamily="34" charset="0"/>
                        </a:rPr>
                        <a:t>Ayrıca Okul Müdürleri ve Danışman Öğretmenlerine Başarı Belgesi ve Kitap Seti verilecektir.</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7165">
                <a:tc vMerge="1">
                  <a:txBody>
                    <a:bodyPr/>
                    <a:lstStyle/>
                    <a:p>
                      <a:endParaRPr lang="tr-TR"/>
                    </a:p>
                  </a:txBody>
                  <a:tcPr/>
                </a:tc>
                <a:tc>
                  <a:txBody>
                    <a:bodyPr/>
                    <a:lstStyle/>
                    <a:p>
                      <a:pPr algn="ctr" fontAlgn="ctr"/>
                      <a:r>
                        <a:rPr lang="tr-TR" sz="1400" b="0" i="0" u="none" strike="noStrike">
                          <a:solidFill>
                            <a:srgbClr val="000000"/>
                          </a:solidFill>
                          <a:effectLst/>
                          <a:latin typeface="Calibri" panose="020F0502020204030204" pitchFamily="34" charset="0"/>
                        </a:rPr>
                        <a:t>Ortaokul</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07165">
                <a:tc vMerge="1">
                  <a:txBody>
                    <a:bodyPr/>
                    <a:lstStyle/>
                    <a:p>
                      <a:endParaRPr lang="tr-TR"/>
                    </a:p>
                  </a:txBody>
                  <a:tcPr/>
                </a:tc>
                <a:tc>
                  <a:txBody>
                    <a:bodyPr/>
                    <a:lstStyle/>
                    <a:p>
                      <a:pPr algn="ctr" fontAlgn="ctr"/>
                      <a:r>
                        <a:rPr lang="tr-TR" sz="1400" b="0" i="0" u="none" strike="noStrike" dirty="0">
                          <a:solidFill>
                            <a:srgbClr val="000000"/>
                          </a:solidFill>
                          <a:effectLst/>
                          <a:latin typeface="Calibri" panose="020F0502020204030204" pitchFamily="34" charset="0"/>
                        </a:rPr>
                        <a:t>Lise</a:t>
                      </a:r>
                    </a:p>
                  </a:txBody>
                  <a:tcPr marL="3963" marR="3963" marT="39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73010"/>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AMAÇ</a:t>
              </a:r>
            </a:p>
          </p:txBody>
        </p:sp>
      </p:grpSp>
      <p:sp>
        <p:nvSpPr>
          <p:cNvPr id="17" name="Freeform 17"/>
          <p:cNvSpPr/>
          <p:nvPr/>
        </p:nvSpPr>
        <p:spPr>
          <a:xfrm>
            <a:off x="10518017" y="3025529"/>
            <a:ext cx="6741283" cy="6159847"/>
          </a:xfrm>
          <a:custGeom>
            <a:avLst/>
            <a:gdLst/>
            <a:ahLst/>
            <a:cxnLst/>
            <a:rect l="l" t="t" r="r" b="b"/>
            <a:pathLst>
              <a:path w="6741283" h="6159847">
                <a:moveTo>
                  <a:pt x="0" y="0"/>
                </a:moveTo>
                <a:lnTo>
                  <a:pt x="6741283" y="0"/>
                </a:lnTo>
                <a:lnTo>
                  <a:pt x="6741283" y="6159847"/>
                </a:lnTo>
                <a:lnTo>
                  <a:pt x="0" y="6159847"/>
                </a:lnTo>
                <a:lnTo>
                  <a:pt x="0" y="0"/>
                </a:lnTo>
                <a:close/>
              </a:path>
            </a:pathLst>
          </a:custGeom>
          <a:blipFill>
            <a:blip r:embed="rId3"/>
            <a:stretch>
              <a:fillRect/>
            </a:stretch>
          </a:blipFill>
        </p:spPr>
      </p:sp>
      <p:sp>
        <p:nvSpPr>
          <p:cNvPr id="18" name="TextBox 18"/>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19" name="TextBox 19"/>
          <p:cNvSpPr txBox="1"/>
          <p:nvPr/>
        </p:nvSpPr>
        <p:spPr>
          <a:xfrm>
            <a:off x="1414340" y="4024933"/>
            <a:ext cx="8570537" cy="4141003"/>
          </a:xfrm>
          <a:prstGeom prst="rect">
            <a:avLst/>
          </a:prstGeom>
        </p:spPr>
        <p:txBody>
          <a:bodyPr lIns="0" tIns="0" rIns="0" bIns="0" rtlCol="0" anchor="t">
            <a:spAutoFit/>
          </a:bodyPr>
          <a:lstStyle/>
          <a:p>
            <a:pPr algn="just">
              <a:lnSpc>
                <a:spcPts val="4681"/>
              </a:lnSpc>
            </a:pPr>
            <a:r>
              <a:rPr lang="en-US" sz="3250" dirty="0">
                <a:solidFill>
                  <a:srgbClr val="000000"/>
                </a:solidFill>
                <a:latin typeface="Times New Roman Bold"/>
              </a:rPr>
              <a:t>Dilimizin Zenginlikleri Projesi;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73010"/>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HEDEF KİTLE</a:t>
              </a:r>
            </a:p>
          </p:txBody>
        </p:sp>
      </p:grpSp>
      <p:sp>
        <p:nvSpPr>
          <p:cNvPr id="17" name="Freeform 17"/>
          <p:cNvSpPr/>
          <p:nvPr/>
        </p:nvSpPr>
        <p:spPr>
          <a:xfrm>
            <a:off x="13187453" y="3652885"/>
            <a:ext cx="3828926" cy="5051909"/>
          </a:xfrm>
          <a:custGeom>
            <a:avLst/>
            <a:gdLst/>
            <a:ahLst/>
            <a:cxnLst/>
            <a:rect l="l" t="t" r="r" b="b"/>
            <a:pathLst>
              <a:path w="3828926" h="5051909">
                <a:moveTo>
                  <a:pt x="0" y="0"/>
                </a:moveTo>
                <a:lnTo>
                  <a:pt x="3828927" y="0"/>
                </a:lnTo>
                <a:lnTo>
                  <a:pt x="3828927" y="5051909"/>
                </a:lnTo>
                <a:lnTo>
                  <a:pt x="0" y="5051909"/>
                </a:lnTo>
                <a:lnTo>
                  <a:pt x="0" y="0"/>
                </a:lnTo>
                <a:close/>
              </a:path>
            </a:pathLst>
          </a:custGeom>
          <a:blipFill>
            <a:blip r:embed="rId3"/>
            <a:stretch>
              <a:fillRect/>
            </a:stretch>
          </a:blipFill>
        </p:spPr>
      </p:sp>
      <p:sp>
        <p:nvSpPr>
          <p:cNvPr id="18" name="Freeform 18"/>
          <p:cNvSpPr/>
          <p:nvPr/>
        </p:nvSpPr>
        <p:spPr>
          <a:xfrm>
            <a:off x="1978961" y="3465678"/>
            <a:ext cx="2859684" cy="5239116"/>
          </a:xfrm>
          <a:custGeom>
            <a:avLst/>
            <a:gdLst/>
            <a:ahLst/>
            <a:cxnLst/>
            <a:rect l="l" t="t" r="r" b="b"/>
            <a:pathLst>
              <a:path w="2859684" h="5239116">
                <a:moveTo>
                  <a:pt x="0" y="0"/>
                </a:moveTo>
                <a:lnTo>
                  <a:pt x="2859684" y="0"/>
                </a:lnTo>
                <a:lnTo>
                  <a:pt x="2859684" y="5239116"/>
                </a:lnTo>
                <a:lnTo>
                  <a:pt x="0" y="5239116"/>
                </a:lnTo>
                <a:lnTo>
                  <a:pt x="0" y="0"/>
                </a:lnTo>
                <a:close/>
              </a:path>
            </a:pathLst>
          </a:custGeom>
          <a:blipFill>
            <a:blip r:embed="rId4"/>
            <a:stretch>
              <a:fillRect/>
            </a:stretch>
          </a:blipFill>
        </p:spPr>
      </p:sp>
      <p:sp>
        <p:nvSpPr>
          <p:cNvPr id="19" name="TextBox 19"/>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20" name="TextBox 20"/>
          <p:cNvSpPr txBox="1"/>
          <p:nvPr/>
        </p:nvSpPr>
        <p:spPr>
          <a:xfrm>
            <a:off x="5398250" y="4288508"/>
            <a:ext cx="7229598" cy="3077766"/>
          </a:xfrm>
          <a:prstGeom prst="rect">
            <a:avLst/>
          </a:prstGeom>
        </p:spPr>
        <p:txBody>
          <a:bodyPr lIns="0" tIns="0" rIns="0" bIns="0" rtlCol="0" anchor="t">
            <a:spAutoFit/>
          </a:bodyPr>
          <a:lstStyle/>
          <a:p>
            <a:pPr algn="just">
              <a:lnSpc>
                <a:spcPts val="4751"/>
              </a:lnSpc>
            </a:pPr>
            <a:r>
              <a:rPr lang="en-US" sz="3299" noProof="1" smtClean="0">
                <a:solidFill>
                  <a:srgbClr val="000000"/>
                </a:solidFill>
                <a:latin typeface="Times New Roman Bold"/>
              </a:rPr>
              <a:t>Millî Eğitim Bakanlığına bağlı resmî/özel okul/kurumlarda öğrenim gören tüm okul öncesi, ilkokul, ortaokul ve lise öğrencileri projenin hedef kitlesini oluşturmaktadır. </a:t>
            </a:r>
            <a:endParaRPr lang="en-US" sz="3299" noProof="1">
              <a:solidFill>
                <a:srgbClr val="000000"/>
              </a:solidFill>
              <a:latin typeface="Times New Roman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73010"/>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GENEL ESASLAR</a:t>
              </a:r>
            </a:p>
          </p:txBody>
        </p:sp>
      </p:grpSp>
      <p:sp>
        <p:nvSpPr>
          <p:cNvPr id="17" name="TextBox 17"/>
          <p:cNvSpPr txBox="1"/>
          <p:nvPr/>
        </p:nvSpPr>
        <p:spPr>
          <a:xfrm>
            <a:off x="720025" y="2228318"/>
            <a:ext cx="13898847" cy="8104783"/>
          </a:xfrm>
          <a:prstGeom prst="rect">
            <a:avLst/>
          </a:prstGeom>
        </p:spPr>
        <p:txBody>
          <a:bodyPr lIns="0" tIns="0" rIns="0" bIns="0" rtlCol="0" anchor="t">
            <a:spAutoFit/>
          </a:bodyPr>
          <a:lstStyle/>
          <a:p>
            <a:pPr algn="just">
              <a:lnSpc>
                <a:spcPts val="4203"/>
              </a:lnSpc>
            </a:pPr>
            <a:endParaRPr lang="tr-TR" noProof="1" smtClean="0"/>
          </a:p>
          <a:p>
            <a:pPr marL="643678" lvl="1" indent="-321839" algn="just">
              <a:lnSpc>
                <a:spcPts val="4203"/>
              </a:lnSpc>
              <a:buFont typeface="Arial"/>
              <a:buChar char="•"/>
            </a:pPr>
            <a:r>
              <a:rPr lang="tr-TR" sz="2981" noProof="1" smtClean="0">
                <a:solidFill>
                  <a:srgbClr val="000000"/>
                </a:solidFill>
                <a:latin typeface="Times New Roman Bold"/>
              </a:rPr>
              <a:t>İl Millî Eğitim Müdürlüğünce proje tanıtımı yapılarak il, ilçe ve okul koordinatörleri belirlenir.   (</a:t>
            </a:r>
            <a:r>
              <a:rPr lang="tr-TR" sz="2981" noProof="1" smtClean="0">
                <a:solidFill>
                  <a:srgbClr val="000000"/>
                </a:solidFill>
                <a:latin typeface="Times New Roman Bold"/>
                <a:hlinkClick r:id="rId3"/>
              </a:rPr>
              <a:t>Uygulama Kılavuzu</a:t>
            </a:r>
            <a:r>
              <a:rPr lang="tr-TR" sz="2981" noProof="1" smtClean="0">
                <a:solidFill>
                  <a:srgbClr val="000000"/>
                </a:solidFill>
                <a:latin typeface="Times New Roman Bold"/>
              </a:rPr>
              <a:t>)</a:t>
            </a:r>
          </a:p>
          <a:p>
            <a:pPr marL="643678" lvl="1" indent="-321839" algn="just">
              <a:lnSpc>
                <a:spcPts val="4203"/>
              </a:lnSpc>
              <a:buFont typeface="Arial"/>
              <a:buChar char="•"/>
            </a:pPr>
            <a:r>
              <a:rPr lang="tr-TR" sz="2981" noProof="1" smtClean="0">
                <a:solidFill>
                  <a:srgbClr val="000000"/>
                </a:solidFill>
                <a:latin typeface="Times New Roman Bold"/>
              </a:rPr>
              <a:t>Okul web sayfalarına proje ile ilgili bir menü eklenerek faaliyete ilişkin fotoğraf ve videolar hem buradan hem de sosyal medya hesaplarında paylaşılarak projenin yaygınlaştırması yapılır.</a:t>
            </a:r>
          </a:p>
          <a:p>
            <a:pPr marL="643678" lvl="1" indent="-321839" algn="just">
              <a:lnSpc>
                <a:spcPts val="4203"/>
              </a:lnSpc>
              <a:buFont typeface="Arial"/>
              <a:buChar char="•"/>
            </a:pPr>
            <a:r>
              <a:rPr lang="tr-TR" sz="2981" noProof="1" smtClean="0">
                <a:solidFill>
                  <a:srgbClr val="000000"/>
                </a:solidFill>
                <a:latin typeface="Times New Roman Bold"/>
              </a:rPr>
              <a:t>Proje kapsamında faaliyet düzenlemek üzere okullar arası ve/veya çeşitli yerel kurum/kuruluşlarla iş birlikleri yapılabilir.</a:t>
            </a:r>
          </a:p>
          <a:p>
            <a:pPr marL="643678" lvl="1" indent="-321839" algn="just">
              <a:lnSpc>
                <a:spcPts val="4203"/>
              </a:lnSpc>
              <a:buFont typeface="Arial"/>
              <a:buChar char="•"/>
            </a:pPr>
            <a:r>
              <a:rPr lang="tr-TR" sz="2981" noProof="1" smtClean="0">
                <a:solidFill>
                  <a:srgbClr val="000000"/>
                </a:solidFill>
                <a:latin typeface="Times New Roman Bold"/>
              </a:rPr>
              <a:t>Düzenlenmesi planlanan her faaliyet öncesi katılımı beklenen hedef kitleye yönelik etkili bir tanıtım yapılarak yapılan faaliyetle ilgili fotoğraf ve videolar  hem web sayfasında hem de sosyal medya hesaplarında paylaşılarak görünürlüğü artırılır.</a:t>
            </a:r>
          </a:p>
          <a:p>
            <a:pPr marL="643678" lvl="1" indent="-321839" algn="just">
              <a:lnSpc>
                <a:spcPts val="4203"/>
              </a:lnSpc>
              <a:buFont typeface="Arial"/>
              <a:buChar char="•"/>
            </a:pPr>
            <a:r>
              <a:rPr lang="tr-TR" sz="2981" noProof="1" smtClean="0">
                <a:solidFill>
                  <a:srgbClr val="000000"/>
                </a:solidFill>
                <a:latin typeface="Times New Roman Bold"/>
              </a:rPr>
              <a:t>Proje kapsamında öğrencilerin katıldığı faaliyetler e-Okul Sosyal Etkinlik Modülü’ne işlenir.</a:t>
            </a:r>
          </a:p>
          <a:p>
            <a:pPr algn="just">
              <a:lnSpc>
                <a:spcPts val="4293"/>
              </a:lnSpc>
            </a:pPr>
            <a:endParaRPr lang="tr-TR" sz="2981" noProof="1" smtClean="0">
              <a:solidFill>
                <a:srgbClr val="000000"/>
              </a:solidFill>
              <a:latin typeface="Times New Roman Bold"/>
            </a:endParaRPr>
          </a:p>
          <a:p>
            <a:pPr marL="383682" lvl="1" indent="-191841" algn="just">
              <a:lnSpc>
                <a:spcPts val="4293"/>
              </a:lnSpc>
            </a:pPr>
            <a:endParaRPr lang="tr-TR" sz="2981" noProof="1">
              <a:solidFill>
                <a:srgbClr val="000000"/>
              </a:solidFill>
              <a:latin typeface="Times New Roman Bold"/>
            </a:endParaRPr>
          </a:p>
        </p:txBody>
      </p:sp>
      <p:sp>
        <p:nvSpPr>
          <p:cNvPr id="18" name="Freeform 18"/>
          <p:cNvSpPr/>
          <p:nvPr/>
        </p:nvSpPr>
        <p:spPr>
          <a:xfrm>
            <a:off x="14975184" y="3558656"/>
            <a:ext cx="2829900" cy="4664629"/>
          </a:xfrm>
          <a:custGeom>
            <a:avLst/>
            <a:gdLst/>
            <a:ahLst/>
            <a:cxnLst/>
            <a:rect l="l" t="t" r="r" b="b"/>
            <a:pathLst>
              <a:path w="2829900" h="4664629">
                <a:moveTo>
                  <a:pt x="0" y="0"/>
                </a:moveTo>
                <a:lnTo>
                  <a:pt x="2829900" y="0"/>
                </a:lnTo>
                <a:lnTo>
                  <a:pt x="2829900" y="4664629"/>
                </a:lnTo>
                <a:lnTo>
                  <a:pt x="0" y="4664629"/>
                </a:lnTo>
                <a:lnTo>
                  <a:pt x="0" y="0"/>
                </a:lnTo>
                <a:close/>
              </a:path>
            </a:pathLst>
          </a:custGeom>
          <a:blipFill>
            <a:blip r:embed="rId4"/>
            <a:stretch>
              <a:fillRect l="-21018" r="-16308"/>
            </a:stretch>
          </a:blipFill>
        </p:spPr>
      </p:sp>
      <p:sp>
        <p:nvSpPr>
          <p:cNvPr id="19" name="TextBox 19"/>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86190"/>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OKUL YÜRÜTME KOMİSYONU</a:t>
              </a:r>
            </a:p>
          </p:txBody>
        </p:sp>
      </p:grpSp>
      <p:sp>
        <p:nvSpPr>
          <p:cNvPr id="17" name="TextBox 17"/>
          <p:cNvSpPr txBox="1"/>
          <p:nvPr/>
        </p:nvSpPr>
        <p:spPr>
          <a:xfrm>
            <a:off x="2313947" y="3531676"/>
            <a:ext cx="14739100" cy="5253137"/>
          </a:xfrm>
          <a:prstGeom prst="rect">
            <a:avLst/>
          </a:prstGeom>
        </p:spPr>
        <p:txBody>
          <a:bodyPr lIns="0" tIns="0" rIns="0" bIns="0" rtlCol="0" anchor="t">
            <a:spAutoFit/>
          </a:bodyPr>
          <a:lstStyle/>
          <a:p>
            <a:pPr marL="667953" lvl="1" indent="-333977" algn="just">
              <a:lnSpc>
                <a:spcPts val="3712"/>
              </a:lnSpc>
              <a:buFont typeface="Arial"/>
              <a:buChar char="•"/>
            </a:pPr>
            <a:r>
              <a:rPr lang="tr-TR" sz="3093" dirty="0" smtClean="0">
                <a:solidFill>
                  <a:srgbClr val="000000"/>
                </a:solidFill>
                <a:latin typeface="Times New Roman Bold"/>
              </a:rPr>
              <a:t>Komisyon; müdür yardımcısı başkanlığında, en az iki öğretmen ve her sınıf düzeyinden birer öğrencinin katılımıyla oluşturulur.</a:t>
            </a:r>
          </a:p>
          <a:p>
            <a:pPr marL="667953" lvl="1" indent="-333977" algn="just">
              <a:lnSpc>
                <a:spcPts val="3712"/>
              </a:lnSpc>
              <a:buFont typeface="Arial"/>
              <a:buChar char="•"/>
            </a:pPr>
            <a:r>
              <a:rPr lang="tr-TR" sz="3093" dirty="0" smtClean="0">
                <a:solidFill>
                  <a:srgbClr val="000000"/>
                </a:solidFill>
                <a:latin typeface="Times New Roman Bold"/>
              </a:rPr>
              <a:t>Okul yürütme komisyonu; okul öncesi ve ilkokullarda sınıf zümre başkanları, ortaokullarda Türkçe zümresi, liselerde ise Türk Dili ve Edebiyatı zümresi ile koordineli çalışır. Gerekli durumlarda ortaokul ve liselerde okul müdürlüğünce Türkçe ve Türk Dili ve Edebiyatı zümresi içerisinden okul yürütme komisyonunda görev yapmak üzere daimi üye seçilebilir.</a:t>
            </a:r>
          </a:p>
          <a:p>
            <a:pPr marL="667953" lvl="1" indent="-333977" algn="just">
              <a:lnSpc>
                <a:spcPts val="3712"/>
              </a:lnSpc>
              <a:buFont typeface="Arial"/>
              <a:buChar char="•"/>
            </a:pPr>
            <a:r>
              <a:rPr lang="tr-TR" sz="3093" dirty="0" smtClean="0">
                <a:solidFill>
                  <a:srgbClr val="000000"/>
                </a:solidFill>
                <a:latin typeface="Times New Roman Bold"/>
              </a:rPr>
              <a:t>Projenin okulda görünür olmasını ve tüm sınıflarda uygulanmasını sağlar.</a:t>
            </a:r>
          </a:p>
          <a:p>
            <a:pPr marL="667953" lvl="1" indent="-333977" algn="just">
              <a:lnSpc>
                <a:spcPts val="3712"/>
              </a:lnSpc>
              <a:buFont typeface="Arial"/>
              <a:buChar char="•"/>
            </a:pPr>
            <a:r>
              <a:rPr lang="tr-TR" sz="3093" dirty="0" smtClean="0">
                <a:solidFill>
                  <a:srgbClr val="000000"/>
                </a:solidFill>
                <a:latin typeface="Times New Roman Bold"/>
              </a:rPr>
              <a:t>İl geneli yarışmaların duyurusunu yapar ve katılımı teşvik eder.</a:t>
            </a:r>
          </a:p>
          <a:p>
            <a:pPr marL="667953" lvl="1" indent="-333977" algn="just">
              <a:lnSpc>
                <a:spcPts val="3712"/>
              </a:lnSpc>
              <a:buFont typeface="Arial"/>
              <a:buChar char="•"/>
            </a:pPr>
            <a:r>
              <a:rPr lang="tr-TR" sz="3093" dirty="0" smtClean="0">
                <a:solidFill>
                  <a:srgbClr val="000000"/>
                </a:solidFill>
                <a:latin typeface="Times New Roman Bold"/>
              </a:rPr>
              <a:t>Yıl sonu raporunu hazırlar ve İlçe Yürütme Komisyonuna gönderir.</a:t>
            </a:r>
          </a:p>
          <a:p>
            <a:pPr algn="just">
              <a:lnSpc>
                <a:spcPts val="3712"/>
              </a:lnSpc>
            </a:pPr>
            <a:endParaRPr lang="tr-TR" sz="3093" dirty="0">
              <a:solidFill>
                <a:srgbClr val="000000"/>
              </a:solidFill>
              <a:latin typeface="Times New Roman Bold"/>
            </a:endParaRPr>
          </a:p>
        </p:txBody>
      </p:sp>
      <p:sp>
        <p:nvSpPr>
          <p:cNvPr id="18" name="TextBox 18"/>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19" name="Freeform 19"/>
          <p:cNvSpPr/>
          <p:nvPr/>
        </p:nvSpPr>
        <p:spPr>
          <a:xfrm>
            <a:off x="1593279" y="4009690"/>
            <a:ext cx="688980" cy="3466567"/>
          </a:xfrm>
          <a:custGeom>
            <a:avLst/>
            <a:gdLst/>
            <a:ahLst/>
            <a:cxnLst/>
            <a:rect l="l" t="t" r="r" b="b"/>
            <a:pathLst>
              <a:path w="688980" h="3466567">
                <a:moveTo>
                  <a:pt x="0" y="0"/>
                </a:moveTo>
                <a:lnTo>
                  <a:pt x="688981" y="0"/>
                </a:lnTo>
                <a:lnTo>
                  <a:pt x="688981" y="3466567"/>
                </a:lnTo>
                <a:lnTo>
                  <a:pt x="0" y="3466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26547"/>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93610"/>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63198"/>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68830"/>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38710"/>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569571"/>
            <a:ext cx="12971125" cy="980754"/>
            <a:chOff x="0" y="0"/>
            <a:chExt cx="12845150" cy="971229"/>
          </a:xfrm>
        </p:grpSpPr>
        <p:sp>
          <p:nvSpPr>
            <p:cNvPr id="15" name="Freeform 15"/>
            <p:cNvSpPr/>
            <p:nvPr/>
          </p:nvSpPr>
          <p:spPr>
            <a:xfrm>
              <a:off x="0" y="0"/>
              <a:ext cx="12845172" cy="971237"/>
            </a:xfrm>
            <a:custGeom>
              <a:avLst/>
              <a:gdLst/>
              <a:ahLst/>
              <a:cxnLst/>
              <a:rect l="l" t="t" r="r" b="b"/>
              <a:pathLst>
                <a:path w="12845172" h="971237">
                  <a:moveTo>
                    <a:pt x="0" y="80219"/>
                  </a:moveTo>
                  <a:cubicBezTo>
                    <a:pt x="0" y="35960"/>
                    <a:pt x="32739" y="0"/>
                    <a:pt x="73033" y="0"/>
                  </a:cubicBezTo>
                  <a:lnTo>
                    <a:pt x="12772141" y="0"/>
                  </a:lnTo>
                  <a:cubicBezTo>
                    <a:pt x="12812435" y="0"/>
                    <a:pt x="12845172" y="35960"/>
                    <a:pt x="12845172" y="80219"/>
                  </a:cubicBezTo>
                  <a:lnTo>
                    <a:pt x="12845172" y="891020"/>
                  </a:lnTo>
                  <a:cubicBezTo>
                    <a:pt x="12845172" y="935279"/>
                    <a:pt x="12812435" y="971237"/>
                    <a:pt x="12772141" y="971237"/>
                  </a:cubicBezTo>
                  <a:lnTo>
                    <a:pt x="73033" y="971237"/>
                  </a:lnTo>
                  <a:cubicBezTo>
                    <a:pt x="32739" y="971237"/>
                    <a:pt x="0" y="935279"/>
                    <a:pt x="0" y="891020"/>
                  </a:cubicBezTo>
                  <a:close/>
                </a:path>
              </a:pathLst>
            </a:custGeom>
            <a:solidFill>
              <a:srgbClr val="C00000"/>
            </a:solidFill>
          </p:spPr>
        </p:sp>
        <p:sp>
          <p:nvSpPr>
            <p:cNvPr id="16" name="TextBox 16"/>
            <p:cNvSpPr txBox="1"/>
            <p:nvPr/>
          </p:nvSpPr>
          <p:spPr>
            <a:xfrm>
              <a:off x="0" y="-95250"/>
              <a:ext cx="12845150" cy="1066479"/>
            </a:xfrm>
            <a:prstGeom prst="rect">
              <a:avLst/>
            </a:prstGeom>
          </p:spPr>
          <p:txBody>
            <a:bodyPr lIns="68398" tIns="68398" rIns="68398" bIns="68398" rtlCol="0" anchor="ctr"/>
            <a:lstStyle/>
            <a:p>
              <a:pPr algn="ctr">
                <a:lnSpc>
                  <a:spcPts val="5425"/>
                </a:lnSpc>
              </a:pPr>
              <a:r>
                <a:rPr lang="en-US" sz="4521">
                  <a:solidFill>
                    <a:srgbClr val="FFFFFF"/>
                  </a:solidFill>
                  <a:latin typeface="Times New Roman Bold"/>
                </a:rPr>
                <a:t>İLÇE YÜRÜTME KOMİSYONU</a:t>
              </a:r>
            </a:p>
          </p:txBody>
        </p:sp>
      </p:grpSp>
      <p:sp>
        <p:nvSpPr>
          <p:cNvPr id="17" name="TextBox 17"/>
          <p:cNvSpPr txBox="1"/>
          <p:nvPr/>
        </p:nvSpPr>
        <p:spPr>
          <a:xfrm>
            <a:off x="2857864" y="3959469"/>
            <a:ext cx="14401436" cy="3467100"/>
          </a:xfrm>
          <a:prstGeom prst="rect">
            <a:avLst/>
          </a:prstGeom>
        </p:spPr>
        <p:txBody>
          <a:bodyPr lIns="0" tIns="0" rIns="0" bIns="0" rtlCol="0" anchor="t">
            <a:spAutoFit/>
          </a:bodyPr>
          <a:lstStyle/>
          <a:p>
            <a:pPr marL="690877" lvl="1" indent="-345439" algn="just">
              <a:lnSpc>
                <a:spcPts val="3839"/>
              </a:lnSpc>
              <a:buFont typeface="Arial"/>
              <a:buChar char="•"/>
            </a:pPr>
            <a:r>
              <a:rPr lang="tr-TR" sz="3199" noProof="1" smtClean="0">
                <a:solidFill>
                  <a:srgbClr val="000000"/>
                </a:solidFill>
                <a:latin typeface="Times New Roman Bold"/>
              </a:rPr>
              <a:t>Komisyon; ilçe şube müdürü başkanlığında proje kapsamındaki her türden bir okul müdürü, birer Okul Öncesi, Sınıf, Türkçe, Türk Dili ve Edebiyatı, Felsefe, Tarih, Görsel Sanatlar ve Bilişim Teknolojileri öğretmenlerinden oluşur.</a:t>
            </a:r>
          </a:p>
          <a:p>
            <a:pPr marL="690877" lvl="1" indent="-345439" algn="just">
              <a:lnSpc>
                <a:spcPts val="3839"/>
              </a:lnSpc>
              <a:buFont typeface="Arial"/>
              <a:buChar char="•"/>
            </a:pPr>
            <a:r>
              <a:rPr lang="tr-TR" sz="3199" noProof="1" smtClean="0">
                <a:solidFill>
                  <a:srgbClr val="000000"/>
                </a:solidFill>
                <a:latin typeface="Times New Roman Bold"/>
              </a:rPr>
              <a:t>Projenin ve eylem planlarının ilçe düzeyinde takibini ve yürütülmesini sağlar.</a:t>
            </a:r>
          </a:p>
          <a:p>
            <a:pPr marL="690877" lvl="1" indent="-345439" algn="just">
              <a:lnSpc>
                <a:spcPts val="3839"/>
              </a:lnSpc>
              <a:buFont typeface="Arial"/>
              <a:buChar char="•"/>
            </a:pPr>
            <a:r>
              <a:rPr lang="tr-TR" sz="3199" noProof="1" smtClean="0">
                <a:solidFill>
                  <a:srgbClr val="000000"/>
                </a:solidFill>
                <a:latin typeface="Times New Roman Bold"/>
              </a:rPr>
              <a:t>Proje kapsamında il geneli düzenlenen yarışmaların duyurusunu yapar ve katılımı teşvik eder.</a:t>
            </a:r>
          </a:p>
          <a:p>
            <a:pPr marL="690877" lvl="1" indent="-345439" algn="just">
              <a:lnSpc>
                <a:spcPts val="3839"/>
              </a:lnSpc>
              <a:buFont typeface="Arial"/>
              <a:buChar char="•"/>
            </a:pPr>
            <a:r>
              <a:rPr lang="tr-TR" sz="3199" noProof="1" smtClean="0">
                <a:solidFill>
                  <a:srgbClr val="000000"/>
                </a:solidFill>
                <a:latin typeface="Times New Roman Bold"/>
              </a:rPr>
              <a:t>Yıl sonu raporunu hazırlar ve İl Yürütme Komisyonuna gönderir. </a:t>
            </a:r>
            <a:endParaRPr lang="tr-TR" sz="3199" noProof="1">
              <a:solidFill>
                <a:srgbClr val="000000"/>
              </a:solidFill>
              <a:latin typeface="Times New Roman Bold"/>
            </a:endParaRPr>
          </a:p>
        </p:txBody>
      </p:sp>
      <p:sp>
        <p:nvSpPr>
          <p:cNvPr id="18" name="Freeform 18"/>
          <p:cNvSpPr/>
          <p:nvPr/>
        </p:nvSpPr>
        <p:spPr>
          <a:xfrm>
            <a:off x="1856392" y="3909208"/>
            <a:ext cx="688980" cy="3466567"/>
          </a:xfrm>
          <a:custGeom>
            <a:avLst/>
            <a:gdLst/>
            <a:ahLst/>
            <a:cxnLst/>
            <a:rect l="l" t="t" r="r" b="b"/>
            <a:pathLst>
              <a:path w="688980" h="3466567">
                <a:moveTo>
                  <a:pt x="0" y="0"/>
                </a:moveTo>
                <a:lnTo>
                  <a:pt x="688981" y="0"/>
                </a:lnTo>
                <a:lnTo>
                  <a:pt x="688981" y="3466567"/>
                </a:lnTo>
                <a:lnTo>
                  <a:pt x="0" y="34665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9" name="TextBox 19"/>
          <p:cNvSpPr txBox="1"/>
          <p:nvPr/>
        </p:nvSpPr>
        <p:spPr>
          <a:xfrm>
            <a:off x="7669449" y="650131"/>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20" name="Dikdörtgen 19"/>
          <p:cNvSpPr/>
          <p:nvPr/>
        </p:nvSpPr>
        <p:spPr>
          <a:xfrm>
            <a:off x="7733670" y="8356413"/>
            <a:ext cx="2820580" cy="646331"/>
          </a:xfrm>
          <a:prstGeom prst="rect">
            <a:avLst/>
          </a:prstGeom>
        </p:spPr>
        <p:txBody>
          <a:bodyPr wrap="none">
            <a:spAutoFit/>
          </a:bodyPr>
          <a:lstStyle/>
          <a:p>
            <a:r>
              <a:rPr lang="tr-TR" dirty="0" smtClean="0">
                <a:hlinkClick r:id="rId5"/>
              </a:rPr>
              <a:t>İlkokul/Ortaokul Eylem Planı</a:t>
            </a:r>
            <a:endParaRPr lang="tr-TR" dirty="0" smtClean="0"/>
          </a:p>
          <a:p>
            <a:endParaRPr lang="tr-TR" dirty="0"/>
          </a:p>
        </p:txBody>
      </p:sp>
      <p:sp>
        <p:nvSpPr>
          <p:cNvPr id="21" name="Dikdörtgen 20"/>
          <p:cNvSpPr/>
          <p:nvPr/>
        </p:nvSpPr>
        <p:spPr>
          <a:xfrm>
            <a:off x="8310526" y="8965843"/>
            <a:ext cx="1666867" cy="646331"/>
          </a:xfrm>
          <a:prstGeom prst="rect">
            <a:avLst/>
          </a:prstGeom>
        </p:spPr>
        <p:txBody>
          <a:bodyPr wrap="none">
            <a:spAutoFit/>
          </a:bodyPr>
          <a:lstStyle/>
          <a:p>
            <a:r>
              <a:rPr lang="tr-TR" dirty="0" smtClean="0">
                <a:hlinkClick r:id="rId6"/>
              </a:rPr>
              <a:t>Lise Eylem Planı</a:t>
            </a:r>
            <a:endParaRPr lang="tr-TR" dirty="0" smtClean="0"/>
          </a:p>
          <a:p>
            <a:endParaRPr lang="tr-TR" dirty="0"/>
          </a:p>
        </p:txBody>
      </p:sp>
      <p:sp>
        <p:nvSpPr>
          <p:cNvPr id="22" name="Dikdörtgen 21"/>
          <p:cNvSpPr/>
          <p:nvPr/>
        </p:nvSpPr>
        <p:spPr>
          <a:xfrm>
            <a:off x="7932891" y="7691496"/>
            <a:ext cx="2422138" cy="646331"/>
          </a:xfrm>
          <a:prstGeom prst="rect">
            <a:avLst/>
          </a:prstGeom>
        </p:spPr>
        <p:txBody>
          <a:bodyPr wrap="none">
            <a:spAutoFit/>
          </a:bodyPr>
          <a:lstStyle/>
          <a:p>
            <a:r>
              <a:rPr lang="tr-TR" dirty="0" smtClean="0">
                <a:hlinkClick r:id="rId7"/>
              </a:rPr>
              <a:t>Okul Öncesi Eylem Planı</a:t>
            </a:r>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3"/>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4" name="Group 14"/>
          <p:cNvGrpSpPr/>
          <p:nvPr/>
        </p:nvGrpSpPr>
        <p:grpSpPr>
          <a:xfrm>
            <a:off x="2658438" y="1586190"/>
            <a:ext cx="12971125" cy="883282"/>
            <a:chOff x="0" y="0"/>
            <a:chExt cx="12845150" cy="874703"/>
          </a:xfrm>
        </p:grpSpPr>
        <p:sp>
          <p:nvSpPr>
            <p:cNvPr id="15" name="Freeform 15"/>
            <p:cNvSpPr/>
            <p:nvPr/>
          </p:nvSpPr>
          <p:spPr>
            <a:xfrm>
              <a:off x="0" y="0"/>
              <a:ext cx="12845172" cy="874712"/>
            </a:xfrm>
            <a:custGeom>
              <a:avLst/>
              <a:gdLst/>
              <a:ahLst/>
              <a:cxnLst/>
              <a:rect l="l" t="t" r="r" b="b"/>
              <a:pathLst>
                <a:path w="12845172" h="874712">
                  <a:moveTo>
                    <a:pt x="0" y="72247"/>
                  </a:moveTo>
                  <a:cubicBezTo>
                    <a:pt x="0" y="32387"/>
                    <a:pt x="32739" y="0"/>
                    <a:pt x="73033" y="0"/>
                  </a:cubicBezTo>
                  <a:lnTo>
                    <a:pt x="12772141" y="0"/>
                  </a:lnTo>
                  <a:cubicBezTo>
                    <a:pt x="12812435" y="0"/>
                    <a:pt x="12845172" y="32387"/>
                    <a:pt x="12845172" y="72247"/>
                  </a:cubicBezTo>
                  <a:lnTo>
                    <a:pt x="12845172" y="802466"/>
                  </a:lnTo>
                  <a:cubicBezTo>
                    <a:pt x="12845172" y="842326"/>
                    <a:pt x="12812435" y="874712"/>
                    <a:pt x="12772141" y="874712"/>
                  </a:cubicBezTo>
                  <a:lnTo>
                    <a:pt x="73033" y="874712"/>
                  </a:lnTo>
                  <a:cubicBezTo>
                    <a:pt x="32739" y="874712"/>
                    <a:pt x="0" y="842326"/>
                    <a:pt x="0" y="802466"/>
                  </a:cubicBezTo>
                  <a:close/>
                </a:path>
              </a:pathLst>
            </a:custGeom>
            <a:solidFill>
              <a:srgbClr val="C00000"/>
            </a:solidFill>
          </p:spPr>
        </p:sp>
        <p:sp>
          <p:nvSpPr>
            <p:cNvPr id="16" name="TextBox 16"/>
            <p:cNvSpPr txBox="1"/>
            <p:nvPr/>
          </p:nvSpPr>
          <p:spPr>
            <a:xfrm>
              <a:off x="0" y="-85725"/>
              <a:ext cx="12845150" cy="960428"/>
            </a:xfrm>
            <a:prstGeom prst="rect">
              <a:avLst/>
            </a:prstGeom>
          </p:spPr>
          <p:txBody>
            <a:bodyPr lIns="68398" tIns="68398" rIns="68398" bIns="68398" rtlCol="0" anchor="ctr"/>
            <a:lstStyle/>
            <a:p>
              <a:pPr algn="ctr">
                <a:lnSpc>
                  <a:spcPts val="4825"/>
                </a:lnSpc>
              </a:pPr>
              <a:r>
                <a:rPr lang="en-US" sz="3600" dirty="0">
                  <a:solidFill>
                    <a:srgbClr val="FFFFFF"/>
                  </a:solidFill>
                  <a:latin typeface="Times New Roman Bold"/>
                </a:rPr>
                <a:t>OKUL ÖNCESİ ETKİNLİK UYGULAMA ÖRNEKLERİ</a:t>
              </a:r>
            </a:p>
          </p:txBody>
        </p:sp>
      </p:grpSp>
      <p:sp>
        <p:nvSpPr>
          <p:cNvPr id="17" name="Freeform 17"/>
          <p:cNvSpPr/>
          <p:nvPr/>
        </p:nvSpPr>
        <p:spPr>
          <a:xfrm>
            <a:off x="11969571" y="5376164"/>
            <a:ext cx="5064369" cy="4114800"/>
          </a:xfrm>
          <a:custGeom>
            <a:avLst/>
            <a:gdLst/>
            <a:ahLst/>
            <a:cxnLst/>
            <a:rect l="l" t="t" r="r" b="b"/>
            <a:pathLst>
              <a:path w="5064369" h="4114800">
                <a:moveTo>
                  <a:pt x="0" y="0"/>
                </a:moveTo>
                <a:lnTo>
                  <a:pt x="5064369" y="0"/>
                </a:lnTo>
                <a:lnTo>
                  <a:pt x="5064369" y="4114800"/>
                </a:lnTo>
                <a:lnTo>
                  <a:pt x="0" y="4114800"/>
                </a:lnTo>
                <a:lnTo>
                  <a:pt x="0" y="0"/>
                </a:lnTo>
                <a:close/>
              </a:path>
            </a:pathLst>
          </a:custGeom>
          <a:blipFill>
            <a:blip r:embed="rId4"/>
            <a:stretch>
              <a:fillRect/>
            </a:stretch>
          </a:blipFill>
        </p:spPr>
      </p:sp>
      <p:sp>
        <p:nvSpPr>
          <p:cNvPr id="18" name="Freeform 18"/>
          <p:cNvSpPr/>
          <p:nvPr/>
        </p:nvSpPr>
        <p:spPr>
          <a:xfrm>
            <a:off x="5980355" y="5440932"/>
            <a:ext cx="5243768" cy="3985264"/>
          </a:xfrm>
          <a:custGeom>
            <a:avLst/>
            <a:gdLst/>
            <a:ahLst/>
            <a:cxnLst/>
            <a:rect l="l" t="t" r="r" b="b"/>
            <a:pathLst>
              <a:path w="5243768" h="3985264">
                <a:moveTo>
                  <a:pt x="0" y="0"/>
                </a:moveTo>
                <a:lnTo>
                  <a:pt x="5243768" y="0"/>
                </a:lnTo>
                <a:lnTo>
                  <a:pt x="5243768" y="3985264"/>
                </a:lnTo>
                <a:lnTo>
                  <a:pt x="0" y="3985264"/>
                </a:lnTo>
                <a:lnTo>
                  <a:pt x="0" y="0"/>
                </a:lnTo>
                <a:close/>
              </a:path>
            </a:pathLst>
          </a:custGeom>
          <a:blipFill>
            <a:blip r:embed="rId5"/>
            <a:stretch>
              <a:fillRect/>
            </a:stretch>
          </a:blipFill>
        </p:spPr>
      </p:sp>
      <p:sp>
        <p:nvSpPr>
          <p:cNvPr id="19" name="Freeform 19"/>
          <p:cNvSpPr/>
          <p:nvPr/>
        </p:nvSpPr>
        <p:spPr>
          <a:xfrm>
            <a:off x="1337222" y="5440932"/>
            <a:ext cx="4004958" cy="4004958"/>
          </a:xfrm>
          <a:custGeom>
            <a:avLst/>
            <a:gdLst/>
            <a:ahLst/>
            <a:cxnLst/>
            <a:rect l="l" t="t" r="r" b="b"/>
            <a:pathLst>
              <a:path w="4004958" h="4004958">
                <a:moveTo>
                  <a:pt x="0" y="0"/>
                </a:moveTo>
                <a:lnTo>
                  <a:pt x="4004958" y="0"/>
                </a:lnTo>
                <a:lnTo>
                  <a:pt x="4004958" y="4004958"/>
                </a:lnTo>
                <a:lnTo>
                  <a:pt x="0" y="4004958"/>
                </a:lnTo>
                <a:lnTo>
                  <a:pt x="0" y="0"/>
                </a:lnTo>
                <a:close/>
              </a:path>
            </a:pathLst>
          </a:custGeom>
          <a:blipFill>
            <a:blip r:embed="rId6"/>
            <a:stretch>
              <a:fillRect/>
            </a:stretch>
          </a:blipFill>
        </p:spPr>
      </p:sp>
      <p:sp>
        <p:nvSpPr>
          <p:cNvPr id="20" name="TextBox 20"/>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21" name="TextBox 21"/>
          <p:cNvSpPr txBox="1"/>
          <p:nvPr/>
        </p:nvSpPr>
        <p:spPr>
          <a:xfrm>
            <a:off x="4973012" y="2743200"/>
            <a:ext cx="8341976" cy="2400300"/>
          </a:xfrm>
          <a:prstGeom prst="rect">
            <a:avLst/>
          </a:prstGeom>
        </p:spPr>
        <p:txBody>
          <a:bodyPr lIns="0" tIns="0" rIns="0" bIns="0" rtlCol="0" anchor="t">
            <a:spAutoFit/>
          </a:bodyPr>
          <a:lstStyle/>
          <a:p>
            <a:pPr marL="398949" lvl="1" indent="-199475" algn="just">
              <a:lnSpc>
                <a:spcPts val="3719"/>
              </a:lnSpc>
              <a:buFont typeface="Arial"/>
              <a:buChar char="•"/>
            </a:pPr>
            <a:r>
              <a:rPr lang="en-US" sz="3099" dirty="0" err="1">
                <a:solidFill>
                  <a:srgbClr val="000000"/>
                </a:solidFill>
                <a:latin typeface="Times New Roman Bold"/>
              </a:rPr>
              <a:t>Etkileşimli</a:t>
            </a:r>
            <a:r>
              <a:rPr lang="en-US" sz="3099" dirty="0">
                <a:solidFill>
                  <a:srgbClr val="000000"/>
                </a:solidFill>
                <a:latin typeface="Times New Roman Bold"/>
              </a:rPr>
              <a:t>/</a:t>
            </a:r>
            <a:r>
              <a:rPr lang="en-US" sz="3099" dirty="0" err="1">
                <a:solidFill>
                  <a:srgbClr val="000000"/>
                </a:solidFill>
                <a:latin typeface="Times New Roman Bold"/>
              </a:rPr>
              <a:t>Paylaşımlı</a:t>
            </a:r>
            <a:r>
              <a:rPr lang="en-US" sz="3099" dirty="0">
                <a:solidFill>
                  <a:srgbClr val="000000"/>
                </a:solidFill>
                <a:latin typeface="Times New Roman Bold"/>
              </a:rPr>
              <a:t> </a:t>
            </a:r>
            <a:r>
              <a:rPr lang="en-US" sz="3099" dirty="0" err="1">
                <a:solidFill>
                  <a:srgbClr val="000000"/>
                </a:solidFill>
                <a:latin typeface="Times New Roman Bold"/>
              </a:rPr>
              <a:t>Kitap</a:t>
            </a:r>
            <a:r>
              <a:rPr lang="en-US" sz="3099" dirty="0">
                <a:solidFill>
                  <a:srgbClr val="000000"/>
                </a:solidFill>
                <a:latin typeface="Times New Roman Bold"/>
              </a:rPr>
              <a:t> Okuma</a:t>
            </a:r>
          </a:p>
          <a:p>
            <a:pPr marL="398949" lvl="1" indent="-199475" algn="just">
              <a:lnSpc>
                <a:spcPts val="3719"/>
              </a:lnSpc>
              <a:buFont typeface="Arial"/>
              <a:buChar char="•"/>
            </a:pPr>
            <a:r>
              <a:rPr lang="en-US" sz="3099" dirty="0" err="1">
                <a:solidFill>
                  <a:srgbClr val="000000"/>
                </a:solidFill>
                <a:latin typeface="Times New Roman Bold"/>
              </a:rPr>
              <a:t>Hikâye</a:t>
            </a:r>
            <a:r>
              <a:rPr lang="en-US" sz="3099" dirty="0">
                <a:solidFill>
                  <a:srgbClr val="000000"/>
                </a:solidFill>
                <a:latin typeface="Times New Roman Bold"/>
              </a:rPr>
              <a:t> </a:t>
            </a:r>
            <a:r>
              <a:rPr lang="en-US" sz="3099" dirty="0" err="1">
                <a:solidFill>
                  <a:srgbClr val="000000"/>
                </a:solidFill>
                <a:latin typeface="Times New Roman Bold"/>
              </a:rPr>
              <a:t>Tamamlama</a:t>
            </a:r>
            <a:r>
              <a:rPr lang="en-US" sz="3099" dirty="0">
                <a:solidFill>
                  <a:srgbClr val="000000"/>
                </a:solidFill>
                <a:latin typeface="Times New Roman Bold"/>
              </a:rPr>
              <a:t> </a:t>
            </a:r>
            <a:r>
              <a:rPr lang="en-US" sz="3099" dirty="0" err="1">
                <a:solidFill>
                  <a:srgbClr val="000000"/>
                </a:solidFill>
                <a:latin typeface="Times New Roman Bold"/>
              </a:rPr>
              <a:t>Hikâye</a:t>
            </a:r>
            <a:r>
              <a:rPr lang="en-US" sz="3099" dirty="0">
                <a:solidFill>
                  <a:srgbClr val="000000"/>
                </a:solidFill>
                <a:latin typeface="Times New Roman Bold"/>
              </a:rPr>
              <a:t> </a:t>
            </a:r>
            <a:r>
              <a:rPr lang="en-US" sz="3099" dirty="0" err="1">
                <a:solidFill>
                  <a:srgbClr val="000000"/>
                </a:solidFill>
                <a:latin typeface="Times New Roman Bold"/>
              </a:rPr>
              <a:t>Kartı</a:t>
            </a:r>
            <a:r>
              <a:rPr lang="en-US" sz="3099" dirty="0">
                <a:solidFill>
                  <a:srgbClr val="000000"/>
                </a:solidFill>
                <a:latin typeface="Times New Roman Bold"/>
              </a:rPr>
              <a:t> </a:t>
            </a:r>
            <a:r>
              <a:rPr lang="en-US" sz="3099" dirty="0" err="1">
                <a:solidFill>
                  <a:srgbClr val="000000"/>
                </a:solidFill>
                <a:latin typeface="Times New Roman Bold"/>
              </a:rPr>
              <a:t>Hazırlama</a:t>
            </a:r>
            <a:endParaRPr lang="en-US" sz="3099" dirty="0">
              <a:solidFill>
                <a:srgbClr val="000000"/>
              </a:solidFill>
              <a:latin typeface="Times New Roman Bold"/>
            </a:endParaRPr>
          </a:p>
          <a:p>
            <a:pPr marL="398949" lvl="1" indent="-199475" algn="just">
              <a:lnSpc>
                <a:spcPts val="3719"/>
              </a:lnSpc>
              <a:buFont typeface="Arial"/>
              <a:buChar char="•"/>
            </a:pPr>
            <a:r>
              <a:rPr lang="en-US" sz="3099" dirty="0" err="1">
                <a:solidFill>
                  <a:srgbClr val="000000"/>
                </a:solidFill>
                <a:latin typeface="Times New Roman Bold"/>
              </a:rPr>
              <a:t>Söyle-Çiz</a:t>
            </a:r>
            <a:endParaRPr lang="en-US" sz="3099" dirty="0">
              <a:solidFill>
                <a:srgbClr val="000000"/>
              </a:solidFill>
              <a:latin typeface="Times New Roman Bold"/>
            </a:endParaRPr>
          </a:p>
          <a:p>
            <a:pPr marL="398949" lvl="1" indent="-199475" algn="just">
              <a:lnSpc>
                <a:spcPts val="3719"/>
              </a:lnSpc>
              <a:buFont typeface="Arial"/>
              <a:buChar char="•"/>
            </a:pPr>
            <a:r>
              <a:rPr lang="en-US" sz="3099" dirty="0" err="1">
                <a:solidFill>
                  <a:srgbClr val="000000"/>
                </a:solidFill>
                <a:latin typeface="Times New Roman Bold"/>
              </a:rPr>
              <a:t>Kitap</a:t>
            </a:r>
            <a:r>
              <a:rPr lang="en-US" sz="3099" dirty="0">
                <a:solidFill>
                  <a:srgbClr val="000000"/>
                </a:solidFill>
                <a:latin typeface="Times New Roman Bold"/>
              </a:rPr>
              <a:t> </a:t>
            </a:r>
            <a:r>
              <a:rPr lang="en-US" sz="3099" dirty="0" err="1">
                <a:solidFill>
                  <a:srgbClr val="000000"/>
                </a:solidFill>
                <a:latin typeface="Times New Roman Bold"/>
              </a:rPr>
              <a:t>Tanıtma</a:t>
            </a:r>
            <a:r>
              <a:rPr lang="en-US" sz="3099" dirty="0">
                <a:solidFill>
                  <a:srgbClr val="000000"/>
                </a:solidFill>
                <a:latin typeface="Times New Roman Bold"/>
              </a:rPr>
              <a:t> Çalışmaları</a:t>
            </a:r>
          </a:p>
          <a:p>
            <a:pPr marL="398949" lvl="1" indent="-199475" algn="just">
              <a:lnSpc>
                <a:spcPts val="3719"/>
              </a:lnSpc>
              <a:buFont typeface="Arial"/>
              <a:buChar char="•"/>
            </a:pPr>
            <a:r>
              <a:rPr lang="en-US" sz="3099" dirty="0">
                <a:solidFill>
                  <a:srgbClr val="000000"/>
                </a:solidFill>
                <a:latin typeface="Times New Roman Bold"/>
              </a:rPr>
              <a:t>Kelime </a:t>
            </a:r>
            <a:r>
              <a:rPr lang="en-US" sz="3099" dirty="0" err="1">
                <a:solidFill>
                  <a:srgbClr val="000000"/>
                </a:solidFill>
                <a:latin typeface="Times New Roman Bold"/>
              </a:rPr>
              <a:t>Bulma</a:t>
            </a:r>
            <a:r>
              <a:rPr lang="en-US" sz="3099" dirty="0">
                <a:solidFill>
                  <a:srgbClr val="000000"/>
                </a:solidFill>
                <a:latin typeface="Times New Roman Bold"/>
              </a:rPr>
              <a:t> </a:t>
            </a:r>
            <a:r>
              <a:rPr lang="en-US" sz="3099" dirty="0" err="1">
                <a:solidFill>
                  <a:srgbClr val="000000"/>
                </a:solidFill>
                <a:latin typeface="Times New Roman Bold"/>
              </a:rPr>
              <a:t>Oyunu</a:t>
            </a:r>
            <a:endParaRPr lang="en-US" sz="3099" dirty="0">
              <a:solidFill>
                <a:srgbClr val="000000"/>
              </a:solidFill>
              <a:latin typeface="Times New Roman Bold"/>
            </a:endParaRPr>
          </a:p>
        </p:txBody>
      </p:sp>
      <p:sp>
        <p:nvSpPr>
          <p:cNvPr id="23" name="Dikdörtgen 22"/>
          <p:cNvSpPr/>
          <p:nvPr/>
        </p:nvSpPr>
        <p:spPr>
          <a:xfrm>
            <a:off x="7068165" y="9558118"/>
            <a:ext cx="3068148" cy="646331"/>
          </a:xfrm>
          <a:prstGeom prst="rect">
            <a:avLst/>
          </a:prstGeom>
        </p:spPr>
        <p:txBody>
          <a:bodyPr wrap="none">
            <a:spAutoFit/>
          </a:bodyPr>
          <a:lstStyle/>
          <a:p>
            <a:r>
              <a:rPr lang="tr-TR" dirty="0" smtClean="0">
                <a:hlinkClick r:id="rId7"/>
              </a:rPr>
              <a:t>Okul Öncesi Uygulama Rehberi</a:t>
            </a:r>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658135"/>
            <a:ext cx="12971125" cy="810503"/>
            <a:chOff x="0" y="0"/>
            <a:chExt cx="12845150" cy="802631"/>
          </a:xfrm>
        </p:grpSpPr>
        <p:sp>
          <p:nvSpPr>
            <p:cNvPr id="15" name="Freeform 15"/>
            <p:cNvSpPr/>
            <p:nvPr/>
          </p:nvSpPr>
          <p:spPr>
            <a:xfrm>
              <a:off x="0" y="0"/>
              <a:ext cx="12845172" cy="802640"/>
            </a:xfrm>
            <a:custGeom>
              <a:avLst/>
              <a:gdLst/>
              <a:ahLst/>
              <a:cxnLst/>
              <a:rect l="l" t="t" r="r" b="b"/>
              <a:pathLst>
                <a:path w="12845172" h="802640">
                  <a:moveTo>
                    <a:pt x="0" y="66294"/>
                  </a:moveTo>
                  <a:cubicBezTo>
                    <a:pt x="0" y="29718"/>
                    <a:pt x="32739" y="0"/>
                    <a:pt x="73033" y="0"/>
                  </a:cubicBezTo>
                  <a:lnTo>
                    <a:pt x="12772141" y="0"/>
                  </a:lnTo>
                  <a:cubicBezTo>
                    <a:pt x="12812435" y="0"/>
                    <a:pt x="12845172" y="29718"/>
                    <a:pt x="12845172" y="66294"/>
                  </a:cubicBezTo>
                  <a:lnTo>
                    <a:pt x="12845172" y="736346"/>
                  </a:lnTo>
                  <a:cubicBezTo>
                    <a:pt x="12845172" y="772922"/>
                    <a:pt x="12812435" y="802640"/>
                    <a:pt x="12772141" y="802640"/>
                  </a:cubicBezTo>
                  <a:lnTo>
                    <a:pt x="73033" y="802640"/>
                  </a:lnTo>
                  <a:cubicBezTo>
                    <a:pt x="32739" y="802640"/>
                    <a:pt x="0" y="772922"/>
                    <a:pt x="0" y="736346"/>
                  </a:cubicBezTo>
                  <a:close/>
                </a:path>
              </a:pathLst>
            </a:custGeom>
            <a:solidFill>
              <a:srgbClr val="C00000"/>
            </a:solidFill>
          </p:spPr>
        </p:sp>
        <p:sp>
          <p:nvSpPr>
            <p:cNvPr id="16" name="TextBox 16"/>
            <p:cNvSpPr txBox="1"/>
            <p:nvPr/>
          </p:nvSpPr>
          <p:spPr>
            <a:xfrm>
              <a:off x="0" y="-66675"/>
              <a:ext cx="12845150" cy="869306"/>
            </a:xfrm>
            <a:prstGeom prst="rect">
              <a:avLst/>
            </a:prstGeom>
          </p:spPr>
          <p:txBody>
            <a:bodyPr lIns="68398" tIns="68398" rIns="68398" bIns="68398" rtlCol="0" anchor="ctr"/>
            <a:lstStyle/>
            <a:p>
              <a:pPr algn="ctr">
                <a:lnSpc>
                  <a:spcPts val="3985"/>
                </a:lnSpc>
              </a:pPr>
              <a:r>
                <a:rPr lang="en-US" sz="3321">
                  <a:solidFill>
                    <a:srgbClr val="FFFFFF"/>
                  </a:solidFill>
                  <a:latin typeface="Times New Roman Bold"/>
                </a:rPr>
                <a:t>İLKOKUL/ORTAOKUL/LİSE ETKİNLİK UYGULAMA REHBERİ </a:t>
              </a:r>
            </a:p>
          </p:txBody>
        </p:sp>
      </p:grpSp>
      <p:sp>
        <p:nvSpPr>
          <p:cNvPr id="17" name="Freeform 17"/>
          <p:cNvSpPr/>
          <p:nvPr/>
        </p:nvSpPr>
        <p:spPr>
          <a:xfrm>
            <a:off x="619902" y="3727642"/>
            <a:ext cx="6049783" cy="4030668"/>
          </a:xfrm>
          <a:custGeom>
            <a:avLst/>
            <a:gdLst/>
            <a:ahLst/>
            <a:cxnLst/>
            <a:rect l="l" t="t" r="r" b="b"/>
            <a:pathLst>
              <a:path w="6049783" h="4030668">
                <a:moveTo>
                  <a:pt x="0" y="0"/>
                </a:moveTo>
                <a:lnTo>
                  <a:pt x="6049783" y="0"/>
                </a:lnTo>
                <a:lnTo>
                  <a:pt x="6049783" y="4030668"/>
                </a:lnTo>
                <a:lnTo>
                  <a:pt x="0" y="4030668"/>
                </a:lnTo>
                <a:lnTo>
                  <a:pt x="0" y="0"/>
                </a:lnTo>
                <a:close/>
              </a:path>
            </a:pathLst>
          </a:custGeom>
          <a:blipFill>
            <a:blip r:embed="rId3"/>
            <a:stretch>
              <a:fillRect/>
            </a:stretch>
          </a:blipFill>
        </p:spPr>
      </p:sp>
      <p:sp>
        <p:nvSpPr>
          <p:cNvPr id="18" name="Freeform 18"/>
          <p:cNvSpPr/>
          <p:nvPr/>
        </p:nvSpPr>
        <p:spPr>
          <a:xfrm>
            <a:off x="11504133" y="3685576"/>
            <a:ext cx="6164494" cy="4114800"/>
          </a:xfrm>
          <a:custGeom>
            <a:avLst/>
            <a:gdLst/>
            <a:ahLst/>
            <a:cxnLst/>
            <a:rect l="l" t="t" r="r" b="b"/>
            <a:pathLst>
              <a:path w="6164494" h="4114800">
                <a:moveTo>
                  <a:pt x="0" y="0"/>
                </a:moveTo>
                <a:lnTo>
                  <a:pt x="6164495" y="0"/>
                </a:lnTo>
                <a:lnTo>
                  <a:pt x="6164495" y="4114800"/>
                </a:lnTo>
                <a:lnTo>
                  <a:pt x="0" y="4114800"/>
                </a:lnTo>
                <a:lnTo>
                  <a:pt x="0" y="0"/>
                </a:lnTo>
                <a:close/>
              </a:path>
            </a:pathLst>
          </a:custGeom>
          <a:blipFill>
            <a:blip r:embed="rId4"/>
            <a:stretch>
              <a:fillRect/>
            </a:stretch>
          </a:blipFill>
        </p:spPr>
      </p:sp>
      <p:sp>
        <p:nvSpPr>
          <p:cNvPr id="19" name="TextBox 19"/>
          <p:cNvSpPr txBox="1"/>
          <p:nvPr/>
        </p:nvSpPr>
        <p:spPr>
          <a:xfrm>
            <a:off x="6977242" y="3416474"/>
            <a:ext cx="5342264" cy="4608121"/>
          </a:xfrm>
          <a:prstGeom prst="rect">
            <a:avLst/>
          </a:prstGeom>
        </p:spPr>
        <p:txBody>
          <a:bodyPr lIns="0" tIns="0" rIns="0" bIns="0" rtlCol="0" anchor="t">
            <a:spAutoFit/>
          </a:bodyPr>
          <a:lstStyle/>
          <a:p>
            <a:pPr marL="424687" lvl="1" indent="-212344" algn="just">
              <a:lnSpc>
                <a:spcPts val="3959"/>
              </a:lnSpc>
              <a:buFont typeface="Arial"/>
              <a:buChar char="•"/>
            </a:pPr>
            <a:r>
              <a:rPr lang="en-US" sz="3299" noProof="1" smtClean="0">
                <a:solidFill>
                  <a:srgbClr val="000000"/>
                </a:solidFill>
                <a:latin typeface="Times New Roman Bold"/>
              </a:rPr>
              <a:t>Anlat Bakalım</a:t>
            </a:r>
          </a:p>
          <a:p>
            <a:pPr marL="424687" lvl="1" indent="-212344" algn="just">
              <a:lnSpc>
                <a:spcPts val="3959"/>
              </a:lnSpc>
              <a:buFont typeface="Arial"/>
              <a:buChar char="•"/>
            </a:pPr>
            <a:r>
              <a:rPr lang="en-US" sz="3299" noProof="1" smtClean="0">
                <a:solidFill>
                  <a:srgbClr val="000000"/>
                </a:solidFill>
                <a:latin typeface="Times New Roman Bold"/>
              </a:rPr>
              <a:t>Bilen Oturur</a:t>
            </a:r>
          </a:p>
          <a:p>
            <a:pPr marL="424687" lvl="1" indent="-212344" algn="just">
              <a:lnSpc>
                <a:spcPts val="3959"/>
              </a:lnSpc>
              <a:buFont typeface="Arial"/>
              <a:buChar char="•"/>
            </a:pPr>
            <a:r>
              <a:rPr lang="en-US" sz="3299" noProof="1" smtClean="0">
                <a:solidFill>
                  <a:srgbClr val="000000"/>
                </a:solidFill>
                <a:latin typeface="Times New Roman Bold"/>
              </a:rPr>
              <a:t>Kelime Türetme</a:t>
            </a:r>
          </a:p>
          <a:p>
            <a:pPr marL="424687" lvl="1" indent="-212344" algn="just">
              <a:lnSpc>
                <a:spcPts val="3959"/>
              </a:lnSpc>
              <a:buFont typeface="Arial"/>
              <a:buChar char="•"/>
            </a:pPr>
            <a:r>
              <a:rPr lang="en-US" sz="3299" noProof="1" smtClean="0">
                <a:solidFill>
                  <a:srgbClr val="000000"/>
                </a:solidFill>
                <a:latin typeface="Times New Roman Bold"/>
              </a:rPr>
              <a:t>Anlamını Bul</a:t>
            </a:r>
          </a:p>
          <a:p>
            <a:pPr marL="424687" lvl="1" indent="-212344" algn="just">
              <a:lnSpc>
                <a:spcPts val="3959"/>
              </a:lnSpc>
              <a:buFont typeface="Arial"/>
              <a:buChar char="•"/>
            </a:pPr>
            <a:r>
              <a:rPr lang="en-US" sz="3299" noProof="1" smtClean="0">
                <a:solidFill>
                  <a:srgbClr val="000000"/>
                </a:solidFill>
                <a:latin typeface="Times New Roman Bold"/>
              </a:rPr>
              <a:t>Baş Harflerini Değiştir</a:t>
            </a:r>
          </a:p>
          <a:p>
            <a:pPr marL="424687" lvl="1" indent="-212344" algn="just">
              <a:lnSpc>
                <a:spcPts val="3959"/>
              </a:lnSpc>
              <a:buFont typeface="Arial"/>
              <a:buChar char="•"/>
            </a:pPr>
            <a:r>
              <a:rPr lang="en-US" sz="3299" noProof="1" smtClean="0">
                <a:solidFill>
                  <a:srgbClr val="000000"/>
                </a:solidFill>
                <a:latin typeface="Times New Roman Bold"/>
              </a:rPr>
              <a:t>Beyin Fırtınası</a:t>
            </a:r>
          </a:p>
          <a:p>
            <a:pPr marL="424687" lvl="1" indent="-212344" algn="just">
              <a:lnSpc>
                <a:spcPts val="3959"/>
              </a:lnSpc>
              <a:buFont typeface="Arial"/>
              <a:buChar char="•"/>
            </a:pPr>
            <a:r>
              <a:rPr lang="en-US" sz="3299" noProof="1" smtClean="0">
                <a:solidFill>
                  <a:srgbClr val="000000"/>
                </a:solidFill>
                <a:latin typeface="Times New Roman Bold"/>
              </a:rPr>
              <a:t>Bu Nedir?</a:t>
            </a:r>
          </a:p>
          <a:p>
            <a:pPr marL="424687" lvl="1" indent="-212344" algn="just">
              <a:lnSpc>
                <a:spcPts val="3959"/>
              </a:lnSpc>
              <a:buFont typeface="Arial"/>
              <a:buChar char="•"/>
            </a:pPr>
            <a:r>
              <a:rPr lang="en-US" sz="3299" noProof="1" smtClean="0">
                <a:solidFill>
                  <a:srgbClr val="000000"/>
                </a:solidFill>
                <a:latin typeface="Times New Roman Bold"/>
              </a:rPr>
              <a:t>Hatırlatmaca</a:t>
            </a:r>
          </a:p>
          <a:p>
            <a:pPr marL="424687" lvl="1" indent="-212344" algn="just">
              <a:lnSpc>
                <a:spcPts val="3959"/>
              </a:lnSpc>
              <a:buFont typeface="Arial"/>
              <a:buChar char="•"/>
            </a:pPr>
            <a:r>
              <a:rPr lang="en-US" sz="3299" noProof="1" smtClean="0">
                <a:solidFill>
                  <a:srgbClr val="000000"/>
                </a:solidFill>
                <a:latin typeface="Times New Roman Bold"/>
              </a:rPr>
              <a:t>Sözcük Yerleştirme</a:t>
            </a:r>
            <a:endParaRPr lang="en-US" sz="3299" noProof="1">
              <a:solidFill>
                <a:srgbClr val="000000"/>
              </a:solidFill>
              <a:latin typeface="Times New Roman Bold"/>
            </a:endParaRPr>
          </a:p>
        </p:txBody>
      </p:sp>
      <p:sp>
        <p:nvSpPr>
          <p:cNvPr id="20" name="TextBox 20"/>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
        <p:nvSpPr>
          <p:cNvPr id="21" name="Dikdörtgen 20"/>
          <p:cNvSpPr/>
          <p:nvPr/>
        </p:nvSpPr>
        <p:spPr>
          <a:xfrm>
            <a:off x="7187847" y="8603465"/>
            <a:ext cx="3912225" cy="646331"/>
          </a:xfrm>
          <a:prstGeom prst="rect">
            <a:avLst/>
          </a:prstGeom>
        </p:spPr>
        <p:txBody>
          <a:bodyPr wrap="none">
            <a:spAutoFit/>
          </a:bodyPr>
          <a:lstStyle/>
          <a:p>
            <a:r>
              <a:rPr lang="tr-TR" dirty="0" smtClean="0">
                <a:hlinkClick r:id="rId5"/>
              </a:rPr>
              <a:t>İlkokul/Ortaokul/Lise Uygulama Rehberi</a:t>
            </a:r>
            <a:endParaRPr lang="tr-TR" dirty="0" smtClean="0"/>
          </a:p>
          <a:p>
            <a:endParaRPr lang="tr-TR" dirty="0"/>
          </a:p>
        </p:txBody>
      </p:sp>
      <p:sp>
        <p:nvSpPr>
          <p:cNvPr id="22" name="Dikdörtgen 21"/>
          <p:cNvSpPr/>
          <p:nvPr/>
        </p:nvSpPr>
        <p:spPr>
          <a:xfrm>
            <a:off x="7627614" y="9233540"/>
            <a:ext cx="3032690" cy="646331"/>
          </a:xfrm>
          <a:prstGeom prst="rect">
            <a:avLst/>
          </a:prstGeom>
        </p:spPr>
        <p:txBody>
          <a:bodyPr wrap="none">
            <a:spAutoFit/>
          </a:bodyPr>
          <a:lstStyle/>
          <a:p>
            <a:r>
              <a:rPr lang="tr-TR" dirty="0" smtClean="0">
                <a:hlinkClick r:id="rId6"/>
              </a:rPr>
              <a:t>Tüm Kademeler Eser Örnekleri</a:t>
            </a:r>
            <a:endParaRPr lang="tr-TR" dirty="0" smtClean="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09929"/>
            <a:ext cx="18288000" cy="11807199"/>
            <a:chOff x="0" y="0"/>
            <a:chExt cx="15163162" cy="9789724"/>
          </a:xfrm>
        </p:grpSpPr>
        <p:sp>
          <p:nvSpPr>
            <p:cNvPr id="3" name="Freeform 3"/>
            <p:cNvSpPr/>
            <p:nvPr/>
          </p:nvSpPr>
          <p:spPr>
            <a:xfrm>
              <a:off x="20969" y="18034"/>
              <a:ext cx="15121160" cy="9753600"/>
            </a:xfrm>
            <a:custGeom>
              <a:avLst/>
              <a:gdLst/>
              <a:ahLst/>
              <a:cxnLst/>
              <a:rect l="l" t="t" r="r" b="b"/>
              <a:pathLst>
                <a:path w="15121160" h="9753600">
                  <a:moveTo>
                    <a:pt x="0" y="0"/>
                  </a:moveTo>
                  <a:lnTo>
                    <a:pt x="15121159" y="0"/>
                  </a:lnTo>
                  <a:lnTo>
                    <a:pt x="15121159" y="9753600"/>
                  </a:lnTo>
                  <a:lnTo>
                    <a:pt x="0" y="9753600"/>
                  </a:lnTo>
                  <a:close/>
                </a:path>
              </a:pathLst>
            </a:custGeom>
            <a:solidFill>
              <a:srgbClr val="C00000"/>
            </a:solidFill>
          </p:spPr>
        </p:sp>
        <p:sp>
          <p:nvSpPr>
            <p:cNvPr id="4" name="Freeform 4"/>
            <p:cNvSpPr/>
            <p:nvPr/>
          </p:nvSpPr>
          <p:spPr>
            <a:xfrm>
              <a:off x="0" y="0"/>
              <a:ext cx="15163096" cy="9789668"/>
            </a:xfrm>
            <a:custGeom>
              <a:avLst/>
              <a:gdLst/>
              <a:ahLst/>
              <a:cxnLst/>
              <a:rect l="l" t="t" r="r" b="b"/>
              <a:pathLst>
                <a:path w="15163096" h="9789668">
                  <a:moveTo>
                    <a:pt x="20969" y="0"/>
                  </a:moveTo>
                  <a:lnTo>
                    <a:pt x="15142128" y="0"/>
                  </a:lnTo>
                  <a:cubicBezTo>
                    <a:pt x="15153793" y="0"/>
                    <a:pt x="15163096" y="8128"/>
                    <a:pt x="15163096" y="18034"/>
                  </a:cubicBezTo>
                  <a:lnTo>
                    <a:pt x="15163096" y="9771634"/>
                  </a:lnTo>
                  <a:cubicBezTo>
                    <a:pt x="15163096" y="9781667"/>
                    <a:pt x="15153646" y="9789668"/>
                    <a:pt x="15142128" y="9789668"/>
                  </a:cubicBezTo>
                  <a:lnTo>
                    <a:pt x="20969" y="9789668"/>
                  </a:lnTo>
                  <a:cubicBezTo>
                    <a:pt x="9303" y="9789668"/>
                    <a:pt x="0" y="9781540"/>
                    <a:pt x="0" y="9771634"/>
                  </a:cubicBezTo>
                  <a:lnTo>
                    <a:pt x="0" y="18034"/>
                  </a:lnTo>
                  <a:cubicBezTo>
                    <a:pt x="0" y="8128"/>
                    <a:pt x="9451" y="0"/>
                    <a:pt x="20969" y="0"/>
                  </a:cubicBezTo>
                  <a:moveTo>
                    <a:pt x="20969" y="36068"/>
                  </a:moveTo>
                  <a:lnTo>
                    <a:pt x="20969" y="18034"/>
                  </a:lnTo>
                  <a:lnTo>
                    <a:pt x="41938" y="18034"/>
                  </a:lnTo>
                  <a:lnTo>
                    <a:pt x="41938" y="9771634"/>
                  </a:lnTo>
                  <a:lnTo>
                    <a:pt x="20969" y="9771634"/>
                  </a:lnTo>
                  <a:lnTo>
                    <a:pt x="20969" y="9753600"/>
                  </a:lnTo>
                  <a:lnTo>
                    <a:pt x="15142128" y="9753600"/>
                  </a:lnTo>
                  <a:lnTo>
                    <a:pt x="15142128" y="9771634"/>
                  </a:lnTo>
                  <a:lnTo>
                    <a:pt x="15121159" y="9771634"/>
                  </a:lnTo>
                  <a:lnTo>
                    <a:pt x="15121159" y="18034"/>
                  </a:lnTo>
                  <a:lnTo>
                    <a:pt x="15142128" y="18034"/>
                  </a:lnTo>
                  <a:lnTo>
                    <a:pt x="15142128" y="36068"/>
                  </a:lnTo>
                  <a:lnTo>
                    <a:pt x="20969" y="36068"/>
                  </a:lnTo>
                  <a:close/>
                </a:path>
              </a:pathLst>
            </a:custGeom>
            <a:solidFill>
              <a:srgbClr val="C00000"/>
            </a:solidFill>
          </p:spPr>
        </p:sp>
      </p:grpSp>
      <p:sp>
        <p:nvSpPr>
          <p:cNvPr id="5" name="Freeform 5"/>
          <p:cNvSpPr/>
          <p:nvPr/>
        </p:nvSpPr>
        <p:spPr>
          <a:xfrm>
            <a:off x="469803" y="-376991"/>
            <a:ext cx="5510552" cy="2440378"/>
          </a:xfrm>
          <a:custGeom>
            <a:avLst/>
            <a:gdLst/>
            <a:ahLst/>
            <a:cxnLst/>
            <a:rect l="l" t="t" r="r" b="b"/>
            <a:pathLst>
              <a:path w="5510552" h="2440378">
                <a:moveTo>
                  <a:pt x="0" y="0"/>
                </a:moveTo>
                <a:lnTo>
                  <a:pt x="5510552" y="0"/>
                </a:lnTo>
                <a:lnTo>
                  <a:pt x="5510552" y="2440378"/>
                </a:lnTo>
                <a:lnTo>
                  <a:pt x="0" y="2440378"/>
                </a:lnTo>
                <a:lnTo>
                  <a:pt x="0" y="0"/>
                </a:lnTo>
                <a:close/>
              </a:path>
            </a:pathLst>
          </a:custGeom>
          <a:blipFill>
            <a:blip r:embed="rId2"/>
            <a:stretch>
              <a:fillRect t="-7506" r="-1736" b="-7506"/>
            </a:stretch>
          </a:blipFill>
        </p:spPr>
      </p:sp>
      <p:grpSp>
        <p:nvGrpSpPr>
          <p:cNvPr id="6" name="Group 6"/>
          <p:cNvGrpSpPr/>
          <p:nvPr/>
        </p:nvGrpSpPr>
        <p:grpSpPr>
          <a:xfrm>
            <a:off x="7529506" y="379817"/>
            <a:ext cx="10427926" cy="926761"/>
            <a:chOff x="0" y="0"/>
            <a:chExt cx="8828262" cy="784594"/>
          </a:xfrm>
        </p:grpSpPr>
        <p:sp>
          <p:nvSpPr>
            <p:cNvPr id="7" name="Freeform 7"/>
            <p:cNvSpPr/>
            <p:nvPr/>
          </p:nvSpPr>
          <p:spPr>
            <a:xfrm>
              <a:off x="20017" y="18034"/>
              <a:ext cx="8788237" cy="748538"/>
            </a:xfrm>
            <a:custGeom>
              <a:avLst/>
              <a:gdLst/>
              <a:ahLst/>
              <a:cxnLst/>
              <a:rect l="l" t="t" r="r" b="b"/>
              <a:pathLst>
                <a:path w="8788237" h="748538">
                  <a:moveTo>
                    <a:pt x="0" y="61849"/>
                  </a:moveTo>
                  <a:cubicBezTo>
                    <a:pt x="0" y="27686"/>
                    <a:pt x="32140" y="0"/>
                    <a:pt x="71611" y="0"/>
                  </a:cubicBezTo>
                  <a:lnTo>
                    <a:pt x="8716626" y="0"/>
                  </a:lnTo>
                  <a:cubicBezTo>
                    <a:pt x="8756237" y="0"/>
                    <a:pt x="8788237" y="27686"/>
                    <a:pt x="8788237" y="61849"/>
                  </a:cubicBezTo>
                  <a:lnTo>
                    <a:pt x="8788237" y="686689"/>
                  </a:lnTo>
                  <a:cubicBezTo>
                    <a:pt x="8788237" y="720852"/>
                    <a:pt x="8756237" y="748538"/>
                    <a:pt x="8716626" y="748538"/>
                  </a:cubicBezTo>
                  <a:lnTo>
                    <a:pt x="71611" y="748538"/>
                  </a:lnTo>
                  <a:cubicBezTo>
                    <a:pt x="31999" y="748538"/>
                    <a:pt x="0" y="720852"/>
                    <a:pt x="0" y="686689"/>
                  </a:cubicBezTo>
                  <a:close/>
                </a:path>
              </a:pathLst>
            </a:custGeom>
            <a:solidFill>
              <a:srgbClr val="FFFFFF"/>
            </a:solidFill>
          </p:spPr>
        </p:sp>
        <p:sp>
          <p:nvSpPr>
            <p:cNvPr id="8" name="Freeform 8"/>
            <p:cNvSpPr/>
            <p:nvPr/>
          </p:nvSpPr>
          <p:spPr>
            <a:xfrm>
              <a:off x="0" y="0"/>
              <a:ext cx="8828270" cy="784606"/>
            </a:xfrm>
            <a:custGeom>
              <a:avLst/>
              <a:gdLst/>
              <a:ahLst/>
              <a:cxnLst/>
              <a:rect l="l" t="t" r="r" b="b"/>
              <a:pathLst>
                <a:path w="8828270" h="784606">
                  <a:moveTo>
                    <a:pt x="0" y="79883"/>
                  </a:moveTo>
                  <a:cubicBezTo>
                    <a:pt x="0" y="35052"/>
                    <a:pt x="41867" y="0"/>
                    <a:pt x="91628" y="0"/>
                  </a:cubicBezTo>
                  <a:lnTo>
                    <a:pt x="8736643" y="0"/>
                  </a:lnTo>
                  <a:lnTo>
                    <a:pt x="8736643" y="18034"/>
                  </a:lnTo>
                  <a:lnTo>
                    <a:pt x="8736643" y="0"/>
                  </a:lnTo>
                  <a:cubicBezTo>
                    <a:pt x="8786404" y="0"/>
                    <a:pt x="8828270" y="35052"/>
                    <a:pt x="8828270" y="79883"/>
                  </a:cubicBezTo>
                  <a:lnTo>
                    <a:pt x="8808254" y="79883"/>
                  </a:lnTo>
                  <a:lnTo>
                    <a:pt x="8828270" y="79883"/>
                  </a:lnTo>
                  <a:lnTo>
                    <a:pt x="8828270" y="704723"/>
                  </a:lnTo>
                  <a:lnTo>
                    <a:pt x="8808254" y="704723"/>
                  </a:lnTo>
                  <a:lnTo>
                    <a:pt x="8828270" y="704723"/>
                  </a:lnTo>
                  <a:cubicBezTo>
                    <a:pt x="8828270" y="749554"/>
                    <a:pt x="8786404" y="784606"/>
                    <a:pt x="8736643" y="784606"/>
                  </a:cubicBezTo>
                  <a:lnTo>
                    <a:pt x="8736643" y="766572"/>
                  </a:lnTo>
                  <a:lnTo>
                    <a:pt x="8736643" y="784606"/>
                  </a:lnTo>
                  <a:lnTo>
                    <a:pt x="91628" y="784606"/>
                  </a:lnTo>
                  <a:lnTo>
                    <a:pt x="91628" y="766572"/>
                  </a:lnTo>
                  <a:lnTo>
                    <a:pt x="91628" y="784606"/>
                  </a:lnTo>
                  <a:cubicBezTo>
                    <a:pt x="41867" y="784606"/>
                    <a:pt x="0" y="749554"/>
                    <a:pt x="0" y="704723"/>
                  </a:cubicBezTo>
                  <a:lnTo>
                    <a:pt x="0" y="79883"/>
                  </a:lnTo>
                  <a:lnTo>
                    <a:pt x="20017" y="79883"/>
                  </a:lnTo>
                  <a:lnTo>
                    <a:pt x="0" y="79883"/>
                  </a:lnTo>
                  <a:moveTo>
                    <a:pt x="40034" y="79883"/>
                  </a:moveTo>
                  <a:lnTo>
                    <a:pt x="40034" y="704723"/>
                  </a:lnTo>
                  <a:lnTo>
                    <a:pt x="20017" y="704723"/>
                  </a:lnTo>
                  <a:lnTo>
                    <a:pt x="40034" y="704723"/>
                  </a:lnTo>
                  <a:cubicBezTo>
                    <a:pt x="40034" y="728218"/>
                    <a:pt x="62307" y="748538"/>
                    <a:pt x="91628" y="748538"/>
                  </a:cubicBezTo>
                  <a:lnTo>
                    <a:pt x="8736643" y="748538"/>
                  </a:lnTo>
                  <a:cubicBezTo>
                    <a:pt x="8765964" y="748538"/>
                    <a:pt x="8788236" y="728218"/>
                    <a:pt x="8788236" y="704723"/>
                  </a:cubicBezTo>
                  <a:lnTo>
                    <a:pt x="8788236" y="79883"/>
                  </a:lnTo>
                  <a:cubicBezTo>
                    <a:pt x="8788236" y="56388"/>
                    <a:pt x="8765964" y="36068"/>
                    <a:pt x="8736643" y="36068"/>
                  </a:cubicBezTo>
                  <a:lnTo>
                    <a:pt x="91628" y="36068"/>
                  </a:lnTo>
                  <a:lnTo>
                    <a:pt x="91628" y="18034"/>
                  </a:lnTo>
                  <a:lnTo>
                    <a:pt x="91628" y="36068"/>
                  </a:lnTo>
                  <a:cubicBezTo>
                    <a:pt x="62307" y="36068"/>
                    <a:pt x="40034" y="56388"/>
                    <a:pt x="40034" y="79883"/>
                  </a:cubicBezTo>
                  <a:close/>
                </a:path>
              </a:pathLst>
            </a:custGeom>
            <a:solidFill>
              <a:srgbClr val="000000"/>
            </a:solidFill>
          </p:spPr>
        </p:sp>
      </p:grpSp>
      <p:grpSp>
        <p:nvGrpSpPr>
          <p:cNvPr id="9" name="Group 9"/>
          <p:cNvGrpSpPr/>
          <p:nvPr/>
        </p:nvGrpSpPr>
        <p:grpSpPr>
          <a:xfrm>
            <a:off x="1339254" y="1485449"/>
            <a:ext cx="16618178" cy="8515054"/>
            <a:chOff x="0" y="0"/>
            <a:chExt cx="16332928" cy="8368894"/>
          </a:xfrm>
        </p:grpSpPr>
        <p:sp>
          <p:nvSpPr>
            <p:cNvPr id="10" name="Freeform 10"/>
            <p:cNvSpPr/>
            <p:nvPr/>
          </p:nvSpPr>
          <p:spPr>
            <a:xfrm>
              <a:off x="0" y="0"/>
              <a:ext cx="16332989" cy="8368949"/>
            </a:xfrm>
            <a:custGeom>
              <a:avLst/>
              <a:gdLst/>
              <a:ahLst/>
              <a:cxnLst/>
              <a:rect l="l" t="t" r="r" b="b"/>
              <a:pathLst>
                <a:path w="16332989" h="8368949">
                  <a:moveTo>
                    <a:pt x="0" y="76326"/>
                  </a:moveTo>
                  <a:cubicBezTo>
                    <a:pt x="0" y="34156"/>
                    <a:pt x="44542" y="0"/>
                    <a:pt x="99535" y="0"/>
                  </a:cubicBezTo>
                  <a:lnTo>
                    <a:pt x="16233474" y="0"/>
                  </a:lnTo>
                  <a:cubicBezTo>
                    <a:pt x="16288468" y="0"/>
                    <a:pt x="16332989" y="34156"/>
                    <a:pt x="16332989" y="76326"/>
                  </a:cubicBezTo>
                  <a:lnTo>
                    <a:pt x="16332989" y="8292624"/>
                  </a:lnTo>
                  <a:cubicBezTo>
                    <a:pt x="16332989" y="8334794"/>
                    <a:pt x="16288468" y="8368949"/>
                    <a:pt x="16233474" y="8368949"/>
                  </a:cubicBezTo>
                  <a:lnTo>
                    <a:pt x="99535" y="8368949"/>
                  </a:lnTo>
                  <a:cubicBezTo>
                    <a:pt x="44542" y="8368949"/>
                    <a:pt x="0" y="8334794"/>
                    <a:pt x="0" y="8292624"/>
                  </a:cubicBezTo>
                  <a:close/>
                </a:path>
              </a:pathLst>
            </a:custGeom>
            <a:solidFill>
              <a:srgbClr val="F2F2F2"/>
            </a:solidFill>
          </p:spPr>
        </p:sp>
      </p:grpSp>
      <p:grpSp>
        <p:nvGrpSpPr>
          <p:cNvPr id="11" name="Group 11"/>
          <p:cNvGrpSpPr/>
          <p:nvPr/>
        </p:nvGrpSpPr>
        <p:grpSpPr>
          <a:xfrm>
            <a:off x="469803" y="1555329"/>
            <a:ext cx="17348394" cy="8375294"/>
            <a:chOff x="0" y="0"/>
            <a:chExt cx="16833266" cy="8126605"/>
          </a:xfrm>
        </p:grpSpPr>
        <p:sp>
          <p:nvSpPr>
            <p:cNvPr id="12" name="Freeform 12"/>
            <p:cNvSpPr/>
            <p:nvPr/>
          </p:nvSpPr>
          <p:spPr>
            <a:xfrm>
              <a:off x="24998" y="18034"/>
              <a:ext cx="16783276" cy="8090535"/>
            </a:xfrm>
            <a:custGeom>
              <a:avLst/>
              <a:gdLst/>
              <a:ahLst/>
              <a:cxnLst/>
              <a:rect l="l" t="t" r="r" b="b"/>
              <a:pathLst>
                <a:path w="16783276" h="8090535">
                  <a:moveTo>
                    <a:pt x="0" y="73787"/>
                  </a:moveTo>
                  <a:cubicBezTo>
                    <a:pt x="0" y="33020"/>
                    <a:pt x="45946" y="0"/>
                    <a:pt x="102455" y="0"/>
                  </a:cubicBezTo>
                  <a:lnTo>
                    <a:pt x="16680820" y="0"/>
                  </a:lnTo>
                  <a:cubicBezTo>
                    <a:pt x="16737329" y="0"/>
                    <a:pt x="16783275" y="33020"/>
                    <a:pt x="16783275" y="73787"/>
                  </a:cubicBezTo>
                  <a:lnTo>
                    <a:pt x="16783275" y="8016748"/>
                  </a:lnTo>
                  <a:cubicBezTo>
                    <a:pt x="16783275" y="8057515"/>
                    <a:pt x="16737329" y="8090535"/>
                    <a:pt x="16680820" y="8090535"/>
                  </a:cubicBezTo>
                  <a:lnTo>
                    <a:pt x="102455" y="8090535"/>
                  </a:lnTo>
                  <a:cubicBezTo>
                    <a:pt x="45946" y="8090535"/>
                    <a:pt x="0" y="8057515"/>
                    <a:pt x="0" y="8016748"/>
                  </a:cubicBezTo>
                  <a:close/>
                </a:path>
              </a:pathLst>
            </a:custGeom>
            <a:solidFill>
              <a:srgbClr val="FFFFFF"/>
            </a:solidFill>
          </p:spPr>
        </p:sp>
        <p:sp>
          <p:nvSpPr>
            <p:cNvPr id="13" name="Freeform 13"/>
            <p:cNvSpPr/>
            <p:nvPr/>
          </p:nvSpPr>
          <p:spPr>
            <a:xfrm>
              <a:off x="0" y="0"/>
              <a:ext cx="16833269" cy="8126602"/>
            </a:xfrm>
            <a:custGeom>
              <a:avLst/>
              <a:gdLst/>
              <a:ahLst/>
              <a:cxnLst/>
              <a:rect l="l" t="t" r="r" b="b"/>
              <a:pathLst>
                <a:path w="16833269" h="8126602">
                  <a:moveTo>
                    <a:pt x="0" y="91821"/>
                  </a:moveTo>
                  <a:cubicBezTo>
                    <a:pt x="0" y="41148"/>
                    <a:pt x="57037" y="0"/>
                    <a:pt x="127453" y="0"/>
                  </a:cubicBezTo>
                  <a:lnTo>
                    <a:pt x="16705818" y="0"/>
                  </a:lnTo>
                  <a:lnTo>
                    <a:pt x="16705818" y="18034"/>
                  </a:lnTo>
                  <a:lnTo>
                    <a:pt x="16705818" y="0"/>
                  </a:lnTo>
                  <a:cubicBezTo>
                    <a:pt x="16776233" y="0"/>
                    <a:pt x="16833269" y="41148"/>
                    <a:pt x="16833269" y="91821"/>
                  </a:cubicBezTo>
                  <a:lnTo>
                    <a:pt x="16808273" y="91821"/>
                  </a:lnTo>
                  <a:lnTo>
                    <a:pt x="16833269" y="91821"/>
                  </a:lnTo>
                  <a:lnTo>
                    <a:pt x="16833269" y="8034782"/>
                  </a:lnTo>
                  <a:lnTo>
                    <a:pt x="16808273" y="8034782"/>
                  </a:lnTo>
                  <a:lnTo>
                    <a:pt x="16833269" y="8034782"/>
                  </a:lnTo>
                  <a:cubicBezTo>
                    <a:pt x="16833269" y="8085582"/>
                    <a:pt x="16776233" y="8126602"/>
                    <a:pt x="16705818" y="8126602"/>
                  </a:cubicBezTo>
                  <a:lnTo>
                    <a:pt x="16705818" y="8108569"/>
                  </a:lnTo>
                  <a:lnTo>
                    <a:pt x="16705818" y="8126602"/>
                  </a:lnTo>
                  <a:lnTo>
                    <a:pt x="127453" y="8126602"/>
                  </a:lnTo>
                  <a:lnTo>
                    <a:pt x="127453" y="8108569"/>
                  </a:lnTo>
                  <a:lnTo>
                    <a:pt x="127453" y="8126602"/>
                  </a:lnTo>
                  <a:cubicBezTo>
                    <a:pt x="57037" y="8126602"/>
                    <a:pt x="0" y="8085455"/>
                    <a:pt x="0" y="8034782"/>
                  </a:cubicBezTo>
                  <a:lnTo>
                    <a:pt x="0" y="91821"/>
                  </a:lnTo>
                  <a:lnTo>
                    <a:pt x="24998" y="91821"/>
                  </a:lnTo>
                  <a:lnTo>
                    <a:pt x="0" y="91821"/>
                  </a:lnTo>
                  <a:moveTo>
                    <a:pt x="49995" y="91821"/>
                  </a:moveTo>
                  <a:lnTo>
                    <a:pt x="49995" y="8034782"/>
                  </a:lnTo>
                  <a:lnTo>
                    <a:pt x="24998" y="8034782"/>
                  </a:lnTo>
                  <a:lnTo>
                    <a:pt x="49995" y="8034782"/>
                  </a:lnTo>
                  <a:cubicBezTo>
                    <a:pt x="49995" y="8065515"/>
                    <a:pt x="84675" y="8090535"/>
                    <a:pt x="127453" y="8090535"/>
                  </a:cubicBezTo>
                  <a:lnTo>
                    <a:pt x="16705818" y="8090535"/>
                  </a:lnTo>
                  <a:cubicBezTo>
                    <a:pt x="16748596" y="8090535"/>
                    <a:pt x="16783276" y="8065515"/>
                    <a:pt x="16783276" y="8034782"/>
                  </a:cubicBezTo>
                  <a:lnTo>
                    <a:pt x="16783276" y="91821"/>
                  </a:lnTo>
                  <a:cubicBezTo>
                    <a:pt x="16783276" y="61087"/>
                    <a:pt x="16748596" y="36068"/>
                    <a:pt x="16705818" y="36068"/>
                  </a:cubicBezTo>
                  <a:lnTo>
                    <a:pt x="127453" y="36068"/>
                  </a:lnTo>
                  <a:lnTo>
                    <a:pt x="127453" y="18034"/>
                  </a:lnTo>
                  <a:lnTo>
                    <a:pt x="127453" y="36068"/>
                  </a:lnTo>
                  <a:cubicBezTo>
                    <a:pt x="84675" y="36068"/>
                    <a:pt x="49995" y="61087"/>
                    <a:pt x="49995" y="91821"/>
                  </a:cubicBezTo>
                  <a:close/>
                </a:path>
              </a:pathLst>
            </a:custGeom>
            <a:solidFill>
              <a:srgbClr val="FFFFFF"/>
            </a:solidFill>
          </p:spPr>
        </p:sp>
      </p:grpSp>
      <p:grpSp>
        <p:nvGrpSpPr>
          <p:cNvPr id="14" name="Group 14"/>
          <p:cNvGrpSpPr/>
          <p:nvPr/>
        </p:nvGrpSpPr>
        <p:grpSpPr>
          <a:xfrm>
            <a:off x="2658438" y="1658135"/>
            <a:ext cx="12971125" cy="810503"/>
            <a:chOff x="0" y="0"/>
            <a:chExt cx="12845150" cy="802631"/>
          </a:xfrm>
        </p:grpSpPr>
        <p:sp>
          <p:nvSpPr>
            <p:cNvPr id="15" name="Freeform 15"/>
            <p:cNvSpPr/>
            <p:nvPr/>
          </p:nvSpPr>
          <p:spPr>
            <a:xfrm>
              <a:off x="0" y="0"/>
              <a:ext cx="12845172" cy="802640"/>
            </a:xfrm>
            <a:custGeom>
              <a:avLst/>
              <a:gdLst/>
              <a:ahLst/>
              <a:cxnLst/>
              <a:rect l="l" t="t" r="r" b="b"/>
              <a:pathLst>
                <a:path w="12845172" h="802640">
                  <a:moveTo>
                    <a:pt x="0" y="66294"/>
                  </a:moveTo>
                  <a:cubicBezTo>
                    <a:pt x="0" y="29718"/>
                    <a:pt x="32739" y="0"/>
                    <a:pt x="73033" y="0"/>
                  </a:cubicBezTo>
                  <a:lnTo>
                    <a:pt x="12772141" y="0"/>
                  </a:lnTo>
                  <a:cubicBezTo>
                    <a:pt x="12812435" y="0"/>
                    <a:pt x="12845172" y="29718"/>
                    <a:pt x="12845172" y="66294"/>
                  </a:cubicBezTo>
                  <a:lnTo>
                    <a:pt x="12845172" y="736346"/>
                  </a:lnTo>
                  <a:cubicBezTo>
                    <a:pt x="12845172" y="772922"/>
                    <a:pt x="12812435" y="802640"/>
                    <a:pt x="12772141" y="802640"/>
                  </a:cubicBezTo>
                  <a:lnTo>
                    <a:pt x="73033" y="802640"/>
                  </a:lnTo>
                  <a:cubicBezTo>
                    <a:pt x="32739" y="802640"/>
                    <a:pt x="0" y="772922"/>
                    <a:pt x="0" y="736346"/>
                  </a:cubicBezTo>
                  <a:close/>
                </a:path>
              </a:pathLst>
            </a:custGeom>
            <a:solidFill>
              <a:srgbClr val="C00000"/>
            </a:solidFill>
          </p:spPr>
        </p:sp>
        <p:sp>
          <p:nvSpPr>
            <p:cNvPr id="16" name="TextBox 16"/>
            <p:cNvSpPr txBox="1"/>
            <p:nvPr/>
          </p:nvSpPr>
          <p:spPr>
            <a:xfrm>
              <a:off x="0" y="-66675"/>
              <a:ext cx="12845150" cy="869306"/>
            </a:xfrm>
            <a:prstGeom prst="rect">
              <a:avLst/>
            </a:prstGeom>
          </p:spPr>
          <p:txBody>
            <a:bodyPr lIns="68398" tIns="68398" rIns="68398" bIns="68398" rtlCol="0" anchor="ctr"/>
            <a:lstStyle/>
            <a:p>
              <a:pPr algn="ctr">
                <a:lnSpc>
                  <a:spcPts val="3985"/>
                </a:lnSpc>
              </a:pPr>
              <a:r>
                <a:rPr lang="tr-TR" sz="3321" dirty="0" smtClean="0">
                  <a:solidFill>
                    <a:srgbClr val="FFFFFF"/>
                  </a:solidFill>
                  <a:latin typeface="Times New Roman Bold"/>
                </a:rPr>
                <a:t>HATIRLATMA</a:t>
              </a:r>
              <a:endParaRPr lang="en-US" sz="3321" dirty="0">
                <a:solidFill>
                  <a:srgbClr val="FFFFFF"/>
                </a:solidFill>
                <a:latin typeface="Times New Roman Bold"/>
              </a:endParaRPr>
            </a:p>
          </p:txBody>
        </p:sp>
      </p:grpSp>
      <p:sp>
        <p:nvSpPr>
          <p:cNvPr id="17" name="Freeform 17"/>
          <p:cNvSpPr/>
          <p:nvPr/>
        </p:nvSpPr>
        <p:spPr>
          <a:xfrm>
            <a:off x="8387431" y="6214898"/>
            <a:ext cx="7857084" cy="2907121"/>
          </a:xfrm>
          <a:custGeom>
            <a:avLst/>
            <a:gdLst/>
            <a:ahLst/>
            <a:cxnLst/>
            <a:rect l="l" t="t" r="r" b="b"/>
            <a:pathLst>
              <a:path w="7857084" h="2907121">
                <a:moveTo>
                  <a:pt x="0" y="0"/>
                </a:moveTo>
                <a:lnTo>
                  <a:pt x="7857084" y="0"/>
                </a:lnTo>
                <a:lnTo>
                  <a:pt x="7857084" y="2907122"/>
                </a:lnTo>
                <a:lnTo>
                  <a:pt x="0" y="290712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8" name="Freeform 18"/>
          <p:cNvSpPr/>
          <p:nvPr/>
        </p:nvSpPr>
        <p:spPr>
          <a:xfrm>
            <a:off x="3856383" y="6038275"/>
            <a:ext cx="4461720" cy="2972621"/>
          </a:xfrm>
          <a:custGeom>
            <a:avLst/>
            <a:gdLst/>
            <a:ahLst/>
            <a:cxnLst/>
            <a:rect l="l" t="t" r="r" b="b"/>
            <a:pathLst>
              <a:path w="4461720" h="2972621">
                <a:moveTo>
                  <a:pt x="0" y="0"/>
                </a:moveTo>
                <a:lnTo>
                  <a:pt x="4461720" y="0"/>
                </a:lnTo>
                <a:lnTo>
                  <a:pt x="4461720" y="2972622"/>
                </a:lnTo>
                <a:lnTo>
                  <a:pt x="0" y="2972622"/>
                </a:lnTo>
                <a:lnTo>
                  <a:pt x="0" y="0"/>
                </a:lnTo>
                <a:close/>
              </a:path>
            </a:pathLst>
          </a:custGeom>
          <a:blipFill>
            <a:blip r:embed="rId5"/>
            <a:stretch>
              <a:fillRect/>
            </a:stretch>
          </a:blipFill>
        </p:spPr>
      </p:sp>
      <p:sp>
        <p:nvSpPr>
          <p:cNvPr id="19" name="Freeform 19"/>
          <p:cNvSpPr/>
          <p:nvPr/>
        </p:nvSpPr>
        <p:spPr>
          <a:xfrm rot="-2700000">
            <a:off x="1801910" y="2910809"/>
            <a:ext cx="2331349" cy="1159846"/>
          </a:xfrm>
          <a:custGeom>
            <a:avLst/>
            <a:gdLst/>
            <a:ahLst/>
            <a:cxnLst/>
            <a:rect l="l" t="t" r="r" b="b"/>
            <a:pathLst>
              <a:path w="2331349" h="1159846">
                <a:moveTo>
                  <a:pt x="0" y="0"/>
                </a:moveTo>
                <a:lnTo>
                  <a:pt x="2331349" y="0"/>
                </a:lnTo>
                <a:lnTo>
                  <a:pt x="2331349" y="1159846"/>
                </a:lnTo>
                <a:lnTo>
                  <a:pt x="0" y="1159846"/>
                </a:lnTo>
                <a:lnTo>
                  <a:pt x="0" y="0"/>
                </a:lnTo>
                <a:close/>
              </a:path>
            </a:pathLst>
          </a:custGeom>
          <a:blipFill>
            <a:blip r:embed="rId6"/>
            <a:stretch>
              <a:fillRect/>
            </a:stretch>
          </a:blipFill>
        </p:spPr>
      </p:sp>
      <p:sp>
        <p:nvSpPr>
          <p:cNvPr id="20" name="TextBox 20"/>
          <p:cNvSpPr txBox="1"/>
          <p:nvPr/>
        </p:nvSpPr>
        <p:spPr>
          <a:xfrm>
            <a:off x="3886200" y="3560671"/>
            <a:ext cx="11887200" cy="2308324"/>
          </a:xfrm>
          <a:prstGeom prst="rect">
            <a:avLst/>
          </a:prstGeom>
        </p:spPr>
        <p:txBody>
          <a:bodyPr wrap="square" lIns="0" tIns="0" rIns="0" bIns="0" rtlCol="0" anchor="t">
            <a:spAutoFit/>
          </a:bodyPr>
          <a:lstStyle/>
          <a:p>
            <a:pPr algn="just">
              <a:lnSpc>
                <a:spcPts val="3600"/>
              </a:lnSpc>
            </a:pPr>
            <a:r>
              <a:rPr lang="en-US" sz="3000" noProof="1" smtClean="0">
                <a:solidFill>
                  <a:srgbClr val="000000"/>
                </a:solidFill>
                <a:latin typeface="Times New Roman Bold"/>
              </a:rPr>
              <a:t>Proje kapsamındaki faaliyetler gerçekleştirilirken özel gereksinimli öğrencilerin etkinliğe katılımını teşvik edici, kolaylaştırıcı ve etkinlikten azami şekilde faydalanmalarını sağlayıcı</a:t>
            </a:r>
            <a:r>
              <a:rPr lang="tr-TR" sz="3000" noProof="1" smtClean="0">
                <a:solidFill>
                  <a:srgbClr val="000000"/>
                </a:solidFill>
                <a:latin typeface="Times New Roman Bold"/>
              </a:rPr>
              <a:t> </a:t>
            </a:r>
            <a:r>
              <a:rPr lang="en-US" sz="3000" noProof="1" smtClean="0">
                <a:solidFill>
                  <a:srgbClr val="000000"/>
                </a:solidFill>
                <a:latin typeface="Times New Roman Bold"/>
              </a:rPr>
              <a:t>tedbirlerin alınması, gerekli hâllerde etkinlik uygulamalarının bu minvalde değiştirilmesi beklenmektedir.</a:t>
            </a:r>
            <a:endParaRPr lang="en-US" sz="3000" noProof="1">
              <a:solidFill>
                <a:srgbClr val="000000"/>
              </a:solidFill>
              <a:latin typeface="Times New Roman Bold"/>
            </a:endParaRPr>
          </a:p>
        </p:txBody>
      </p:sp>
      <p:sp>
        <p:nvSpPr>
          <p:cNvPr id="21" name="TextBox 21"/>
          <p:cNvSpPr txBox="1"/>
          <p:nvPr/>
        </p:nvSpPr>
        <p:spPr>
          <a:xfrm>
            <a:off x="7669449" y="666750"/>
            <a:ext cx="6506269" cy="714375"/>
          </a:xfrm>
          <a:prstGeom prst="rect">
            <a:avLst/>
          </a:prstGeom>
        </p:spPr>
        <p:txBody>
          <a:bodyPr lIns="0" tIns="0" rIns="0" bIns="0" rtlCol="0" anchor="t">
            <a:spAutoFit/>
          </a:bodyPr>
          <a:lstStyle/>
          <a:p>
            <a:pPr algn="just">
              <a:lnSpc>
                <a:spcPts val="2788"/>
              </a:lnSpc>
            </a:pPr>
            <a:r>
              <a:rPr lang="en-US" sz="2323" spc="4">
                <a:solidFill>
                  <a:srgbClr val="000000"/>
                </a:solidFill>
                <a:latin typeface="Archivo Black"/>
              </a:rPr>
              <a:t>STRATEJİ GELİŞTİRME BİRİMİ AR-GE</a:t>
            </a:r>
          </a:p>
          <a:p>
            <a:pPr algn="just">
              <a:lnSpc>
                <a:spcPts val="2788"/>
              </a:lnSpc>
            </a:pPr>
            <a:endParaRPr lang="en-US" sz="2323" spc="4">
              <a:solidFill>
                <a:srgbClr val="000000"/>
              </a:solidFill>
              <a:latin typeface="Archivo Black"/>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702</Words>
  <Application>Microsoft Office PowerPoint</Application>
  <PresentationFormat>Özel</PresentationFormat>
  <Paragraphs>118</Paragraphs>
  <Slides>10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Times New Roman Bold</vt:lpstr>
      <vt:lpstr>Calibri</vt:lpstr>
      <vt:lpstr>Archivo Black</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Sözlük Özgürlüktür-Kasım/2023</dc:title>
  <dc:creator>SibelKOSE</dc:creator>
  <cp:lastModifiedBy>Zubeyde Tat</cp:lastModifiedBy>
  <cp:revision>12</cp:revision>
  <dcterms:created xsi:type="dcterms:W3CDTF">2006-08-16T00:00:00Z</dcterms:created>
  <dcterms:modified xsi:type="dcterms:W3CDTF">2023-11-30T13:26:17Z</dcterms:modified>
  <dc:identifier>DAF1pEqB8Ps</dc:identifier>
</cp:coreProperties>
</file>